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542" r:id="rId2"/>
    <p:sldId id="524" r:id="rId3"/>
    <p:sldId id="528" r:id="rId4"/>
    <p:sldId id="529" r:id="rId5"/>
    <p:sldId id="530" r:id="rId6"/>
    <p:sldId id="490" r:id="rId7"/>
    <p:sldId id="424" r:id="rId8"/>
    <p:sldId id="541" r:id="rId9"/>
    <p:sldId id="493" r:id="rId10"/>
    <p:sldId id="523" r:id="rId11"/>
    <p:sldId id="446" r:id="rId12"/>
    <p:sldId id="379" r:id="rId13"/>
    <p:sldId id="408" r:id="rId14"/>
    <p:sldId id="472" r:id="rId15"/>
    <p:sldId id="535" r:id="rId16"/>
    <p:sldId id="488" r:id="rId17"/>
    <p:sldId id="534" r:id="rId18"/>
    <p:sldId id="392" r:id="rId19"/>
    <p:sldId id="404" r:id="rId20"/>
    <p:sldId id="543" r:id="rId21"/>
    <p:sldId id="502" r:id="rId22"/>
    <p:sldId id="503" r:id="rId23"/>
    <p:sldId id="537" r:id="rId24"/>
    <p:sldId id="536" r:id="rId25"/>
    <p:sldId id="505" r:id="rId26"/>
    <p:sldId id="516" r:id="rId27"/>
    <p:sldId id="540" r:id="rId28"/>
    <p:sldId id="511" r:id="rId29"/>
    <p:sldId id="512" r:id="rId30"/>
    <p:sldId id="538" r:id="rId3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mw9KtBK0o0kKvQJWG7GGw==" hashData="AbPk3pv/Vpn45k1RoEK5ezufO7dO1WiMM3GekXB0dC+Jan7CFd98Wwv4rM6Bwn9YjTMa6U87PakFDzAt09sQvw=="/>
  <p:extLst>
    <p:ext uri="{521415D9-36F7-43E2-AB2F-B90AF26B5E84}">
      <p14:sectionLst xmlns:p14="http://schemas.microsoft.com/office/powerpoint/2010/main">
        <p14:section name="Default Section" id="{C88F55E1-4E1E-493B-BE80-43E65C3014BF}">
          <p14:sldIdLst>
            <p14:sldId id="542"/>
            <p14:sldId id="524"/>
            <p14:sldId id="528"/>
            <p14:sldId id="529"/>
            <p14:sldId id="530"/>
            <p14:sldId id="490"/>
            <p14:sldId id="424"/>
            <p14:sldId id="541"/>
            <p14:sldId id="493"/>
            <p14:sldId id="523"/>
            <p14:sldId id="446"/>
            <p14:sldId id="379"/>
            <p14:sldId id="408"/>
            <p14:sldId id="472"/>
            <p14:sldId id="535"/>
            <p14:sldId id="488"/>
            <p14:sldId id="534"/>
            <p14:sldId id="392"/>
            <p14:sldId id="404"/>
            <p14:sldId id="543"/>
            <p14:sldId id="502"/>
            <p14:sldId id="503"/>
            <p14:sldId id="537"/>
            <p14:sldId id="536"/>
            <p14:sldId id="505"/>
            <p14:sldId id="516"/>
            <p14:sldId id="540"/>
            <p14:sldId id="511"/>
            <p14:sldId id="512"/>
            <p14:sldId id="538"/>
          </p14:sldIdLst>
        </p14:section>
      </p14:sectionLst>
    </p:ext>
    <p:ext uri="{EFAFB233-063F-42B5-8137-9DF3F51BA10A}">
      <p15:sldGuideLst xmlns:p15="http://schemas.microsoft.com/office/powerpoint/2012/main">
        <p15:guide id="1" orient="horz" pos="4032"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a:srgbClr val="CC0000"/>
    <a:srgbClr val="FFFFFF"/>
    <a:srgbClr val="FFCC00"/>
    <a:srgbClr val="4F81BD"/>
    <a:srgbClr val="3CA173"/>
    <a:srgbClr val="103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221" autoAdjust="0"/>
  </p:normalViewPr>
  <p:slideViewPr>
    <p:cSldViewPr>
      <p:cViewPr varScale="1">
        <p:scale>
          <a:sx n="79" d="100"/>
          <a:sy n="79" d="100"/>
        </p:scale>
        <p:origin x="749" y="82"/>
      </p:cViewPr>
      <p:guideLst>
        <p:guide orient="horz" pos="4032"/>
        <p:guide pos="240"/>
      </p:guideLst>
    </p:cSldViewPr>
  </p:slideViewPr>
  <p:outlineViewPr>
    <p:cViewPr>
      <p:scale>
        <a:sx n="33" d="100"/>
        <a:sy n="33" d="100"/>
      </p:scale>
      <p:origin x="0" y="3246"/>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0F0F0D9A-9E12-4C71-83E9-72ADFBF9E6C7}" type="datetimeFigureOut">
              <a:rPr lang="en-US" smtClean="0"/>
              <a:pPr/>
              <a:t>9/8/2020</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C61795C-451A-46DB-8127-B1FF80D6A13A}" type="slidenum">
              <a:rPr lang="en-US" smtClean="0"/>
              <a:pPr/>
              <a:t>‹#›</a:t>
            </a:fld>
            <a:endParaRPr lang="en-US" dirty="0"/>
          </a:p>
        </p:txBody>
      </p:sp>
    </p:spTree>
    <p:extLst>
      <p:ext uri="{BB962C8B-B14F-4D97-AF65-F5344CB8AC3E}">
        <p14:creationId xmlns:p14="http://schemas.microsoft.com/office/powerpoint/2010/main" val="428004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081CD1D-B2B6-45CE-884D-63EC8BA3933A}" type="datetime1">
              <a:rPr lang="en-US" smtClean="0"/>
              <a:pPr/>
              <a:t>9/8/2020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44386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719DC7-9746-4A2D-8E7A-38FACABAA4C5}" type="datetime1">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96018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19DC7-9746-4A2D-8E7A-38FACABAA4C5}"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38146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19DC7-9746-4A2D-8E7A-38FACABAA4C5}"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483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19DC7-9746-4A2D-8E7A-38FACABAA4C5}"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391124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19DC7-9746-4A2D-8E7A-38FACABAA4C5}"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8545346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19DC7-9746-4A2D-8E7A-38FACABAA4C5}"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32359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9A3E3-01B4-4253-B870-FD7992618688}"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6748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CF018-C373-42DE-95B9-6AD3F4551201}"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0591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5ECEC-D8FF-407B-8522-0283D81BBD79}"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2017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08149-94D1-45F6-BF77-4378F90ECA99}" type="datetime1">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999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D9097-B7B0-4ABE-A3DC-A553B1EBFA1B}" type="datetime1">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212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13B188-4204-45CC-967A-5EAD73F14CAB}" type="datetime1">
              <a:rPr lang="en-US" smtClean="0"/>
              <a:pPr/>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75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7A845-E731-41CD-AE73-8CBA84EF80FF}" type="datetime1">
              <a:rPr lang="en-US" smtClean="0"/>
              <a:pPr/>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9791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604090D-6DA2-4040-8BB4-094E1EA39094}" type="datetime1">
              <a:rPr lang="en-US" smtClean="0"/>
              <a:pPr/>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851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264E71-AC50-4737-AB46-062C66048893}" type="datetime1">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4104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ACD63-2767-4FB6-98D0-BFCE85822E88}" type="datetime1">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7938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719DC7-9746-4A2D-8E7A-38FACABAA4C5}" type="datetime1">
              <a:rPr lang="en-US" smtClean="0"/>
              <a:pPr/>
              <a:t>9/8/2020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985526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MjN1YAdYCn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iqubx.com/aluminium-door-frame/"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5.png"/><Relationship Id="rId4" Type="http://schemas.openxmlformats.org/officeDocument/2006/relationships/hyperlink" Target="https://iqubx.com/aluminium-glass-door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hyperlink" Target="https://iqubx.com/wall-paneling/" TargetMode="Externa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3.png"/><Relationship Id="rId10" Type="http://schemas.openxmlformats.org/officeDocument/2006/relationships/hyperlink" Target="https://iqubx.com/modular-aluminium-demountable-partition-wall-system/" TargetMode="External"/><Relationship Id="rId4" Type="http://schemas.openxmlformats.org/officeDocument/2006/relationships/hyperlink" Target="https://youtu.be/kgCwqlTrVaU" TargetMode="External"/><Relationship Id="rId9"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hyperlink" Target="https://iqubx.com/dry-wall-cladding-room-partition/" TargetMode="External"/><Relationship Id="rId3" Type="http://schemas.openxmlformats.org/officeDocument/2006/relationships/image" Target="../media/image52.jpeg"/><Relationship Id="rId7" Type="http://schemas.openxmlformats.org/officeDocument/2006/relationships/image" Target="../media/image44.sv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youtu.be/75Oj3tYf9XE" TargetMode="External"/><Relationship Id="rId10" Type="http://schemas.openxmlformats.org/officeDocument/2006/relationships/image" Target="../media/image48.svg"/><Relationship Id="rId4" Type="http://schemas.openxmlformats.org/officeDocument/2006/relationships/image" Target="../media/image42.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hyperlink" Target="https://iqubx.com/access-ceiling-trap-door/" TargetMode="External"/><Relationship Id="rId3" Type="http://schemas.openxmlformats.org/officeDocument/2006/relationships/image" Target="../media/image54.jpeg"/><Relationship Id="rId7" Type="http://schemas.openxmlformats.org/officeDocument/2006/relationships/image" Target="../media/image44.sv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youtu.be/L7OE49yPQQI" TargetMode="External"/><Relationship Id="rId10" Type="http://schemas.openxmlformats.org/officeDocument/2006/relationships/image" Target="../media/image48.svg"/><Relationship Id="rId4" Type="http://schemas.openxmlformats.org/officeDocument/2006/relationships/image" Target="../media/image42.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56.jpeg"/><Relationship Id="rId7" Type="http://schemas.openxmlformats.org/officeDocument/2006/relationships/image" Target="../media/image45.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hyperlink" Target="https://iqubx.com/aluminium-sound-baffle-ceiling-system/" TargetMode="External"/><Relationship Id="rId5" Type="http://schemas.openxmlformats.org/officeDocument/2006/relationships/image" Target="../media/image42.pn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48.sv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iqubx.com/pop-up-box-electrical-cable-cubby/" TargetMode="External"/><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62.jpeg"/><Relationship Id="rId7" Type="http://schemas.openxmlformats.org/officeDocument/2006/relationships/image" Target="../media/image45.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hyperlink" Target="https://iqubx.com/metal-table-leg-frames-for-modular-workstation-desks/" TargetMode="External"/><Relationship Id="rId5" Type="http://schemas.openxmlformats.org/officeDocument/2006/relationships/image" Target="../media/image6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66.jpeg"/><Relationship Id="rId7" Type="http://schemas.openxmlformats.org/officeDocument/2006/relationships/image" Target="../media/image45.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hyperlink" Target="https://iqubx.com/under-floor-junction-box/" TargetMode="External"/><Relationship Id="rId5" Type="http://schemas.openxmlformats.org/officeDocument/2006/relationships/image" Target="../media/image42.png"/><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69.jpeg"/><Relationship Id="rId7" Type="http://schemas.openxmlformats.org/officeDocument/2006/relationships/image" Target="../media/image45.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hyperlink" Target="https://iqubx.com/electrical-floor-box-outlet/" TargetMode="External"/><Relationship Id="rId5" Type="http://schemas.openxmlformats.org/officeDocument/2006/relationships/image" Target="../media/image42.pn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5.sv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hyperlink" Target="https://iqubx.com/floor-cable-raceway/" TargetMode="External"/><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2.jpeg"/><Relationship Id="rId4" Type="http://schemas.openxmlformats.org/officeDocument/2006/relationships/image" Target="../media/image80.emf"/></Relationships>
</file>

<file path=ppt/slides/_rels/slide2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oleObject" Target="../embeddings/oleObject3.bin"/><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slideLayout" Target="../slideLayouts/slideLayout2.xml"/><Relationship Id="rId16" Type="http://schemas.openxmlformats.org/officeDocument/2006/relationships/image" Target="../media/image96.png"/><Relationship Id="rId1" Type="http://schemas.openxmlformats.org/officeDocument/2006/relationships/vmlDrawing" Target="../drawings/vmlDrawing2.vml"/><Relationship Id="rId6" Type="http://schemas.openxmlformats.org/officeDocument/2006/relationships/image" Target="../media/image86.png"/><Relationship Id="rId11" Type="http://schemas.openxmlformats.org/officeDocument/2006/relationships/image" Target="../media/image91.jpe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emf"/><Relationship Id="rId9" Type="http://schemas.openxmlformats.org/officeDocument/2006/relationships/image" Target="../media/image89.png"/><Relationship Id="rId14" Type="http://schemas.openxmlformats.org/officeDocument/2006/relationships/image" Target="../media/image94.png"/></Relationships>
</file>

<file path=ppt/slides/_rels/slide2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hyperlink" Target="mailto:alocjain@gmail.com" TargetMode="External"/><Relationship Id="rId2" Type="http://schemas.openxmlformats.org/officeDocument/2006/relationships/hyperlink" Target="mailto:amitsharmacs1975@gmail.com" TargetMode="External"/><Relationship Id="rId1" Type="http://schemas.openxmlformats.org/officeDocument/2006/relationships/slideLayout" Target="../slideLayouts/slideLayout2.xml"/><Relationship Id="rId4" Type="http://schemas.openxmlformats.org/officeDocument/2006/relationships/hyperlink" Target="mailto:karan.razdan@skvindia.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30.xml.rels><?xml version="1.0" encoding="UTF-8" standalone="yes"?>
<Relationships xmlns="http://schemas.openxmlformats.org/package/2006/relationships"><Relationship Id="rId8" Type="http://schemas.openxmlformats.org/officeDocument/2006/relationships/hyperlink" Target="https://www.facebook.com/iqubx/" TargetMode="External"/><Relationship Id="rId3" Type="http://schemas.openxmlformats.org/officeDocument/2006/relationships/image" Target="../media/image26.png"/><Relationship Id="rId7" Type="http://schemas.openxmlformats.org/officeDocument/2006/relationships/hyperlink" Target="http://www.linkedin.com/in/amitgarg-iqubx" TargetMode="External"/><Relationship Id="rId2"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hyperlink" Target="mailto:amit@iqubx.com" TargetMode="External"/><Relationship Id="rId5" Type="http://schemas.openxmlformats.org/officeDocument/2006/relationships/image" Target="../media/image113.jpeg"/><Relationship Id="rId10" Type="http://schemas.openxmlformats.org/officeDocument/2006/relationships/image" Target="../media/image115.svg"/><Relationship Id="rId4" Type="http://schemas.openxmlformats.org/officeDocument/2006/relationships/image" Target="../media/image27.jpeg"/><Relationship Id="rId9"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iqubx.com/glass-partition/" TargetMode="External"/><Relationship Id="rId3" Type="http://schemas.openxmlformats.org/officeDocument/2006/relationships/image" Target="../media/image41.jpeg"/><Relationship Id="rId7" Type="http://schemas.openxmlformats.org/officeDocument/2006/relationships/image" Target="../media/image44.sv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youtu.be/EhKSCZH8v2s" TargetMode="External"/><Relationship Id="rId10" Type="http://schemas.openxmlformats.org/officeDocument/2006/relationships/image" Target="../media/image46.svg"/><Relationship Id="rId4" Type="http://schemas.openxmlformats.org/officeDocument/2006/relationships/image" Target="../media/image42.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D8EEE556-00EB-4062-BB45-731AEA950D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0"/>
            <a:ext cx="11430000" cy="6858000"/>
          </a:xfrm>
          <a:prstGeom prst="rect">
            <a:avLst/>
          </a:prstGeom>
        </p:spPr>
      </p:pic>
      <p:sp>
        <p:nvSpPr>
          <p:cNvPr id="9" name="TextBox 8">
            <a:extLst>
              <a:ext uri="{FF2B5EF4-FFF2-40B4-BE49-F238E27FC236}">
                <a16:creationId xmlns:a16="http://schemas.microsoft.com/office/drawing/2014/main" id="{6DAEF17A-664B-4014-B4F3-983280A32C12}"/>
              </a:ext>
            </a:extLst>
          </p:cNvPr>
          <p:cNvSpPr txBox="1"/>
          <p:nvPr/>
        </p:nvSpPr>
        <p:spPr>
          <a:xfrm>
            <a:off x="1295400" y="4572000"/>
            <a:ext cx="3810000" cy="1200329"/>
          </a:xfrm>
          <a:prstGeom prst="rect">
            <a:avLst/>
          </a:prstGeom>
          <a:noFill/>
          <a:effectLst/>
        </p:spPr>
        <p:txBody>
          <a:bodyPr wrap="square" rtlCol="0">
            <a:spAutoFit/>
          </a:bodyPr>
          <a:lstStyle/>
          <a:p>
            <a:pPr algn="ctr"/>
            <a:r>
              <a:rPr lang="en-US" sz="3600" dirty="0">
                <a:solidFill>
                  <a:srgbClr val="006600"/>
                </a:solidFill>
                <a:latin typeface="Bodoni MT Condensed" panose="02070606080606020203" pitchFamily="18" charset="0"/>
              </a:rPr>
              <a:t>Green certified innovative </a:t>
            </a:r>
          </a:p>
          <a:p>
            <a:pPr algn="ctr"/>
            <a:r>
              <a:rPr lang="en-US" sz="3600" dirty="0">
                <a:solidFill>
                  <a:srgbClr val="006600"/>
                </a:solidFill>
                <a:latin typeface="Bodoni MT Condensed" panose="02070606080606020203" pitchFamily="18" charset="0"/>
              </a:rPr>
              <a:t>modular interior systems</a:t>
            </a:r>
            <a:endParaRPr lang="en-US" sz="3600" dirty="0">
              <a:solidFill>
                <a:srgbClr val="006600"/>
              </a:solidFill>
            </a:endParaRPr>
          </a:p>
        </p:txBody>
      </p:sp>
      <p:cxnSp>
        <p:nvCxnSpPr>
          <p:cNvPr id="11" name="Straight Connector 10">
            <a:extLst>
              <a:ext uri="{FF2B5EF4-FFF2-40B4-BE49-F238E27FC236}">
                <a16:creationId xmlns:a16="http://schemas.microsoft.com/office/drawing/2014/main" id="{9C539AB7-EAB9-4779-8C37-EB7B59024A1E}"/>
              </a:ext>
            </a:extLst>
          </p:cNvPr>
          <p:cNvCxnSpPr/>
          <p:nvPr/>
        </p:nvCxnSpPr>
        <p:spPr>
          <a:xfrm>
            <a:off x="1295400" y="5172164"/>
            <a:ext cx="381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Graphic 12" descr="Video camera">
            <a:hlinkClick r:id="rId3"/>
            <a:extLst>
              <a:ext uri="{FF2B5EF4-FFF2-40B4-BE49-F238E27FC236}">
                <a16:creationId xmlns:a16="http://schemas.microsoft.com/office/drawing/2014/main" id="{126FAEA5-924D-4B43-BC1D-B4E0CE0633C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8800" y="762000"/>
            <a:ext cx="990600" cy="990600"/>
          </a:xfrm>
          <a:prstGeom prst="rect">
            <a:avLst/>
          </a:prstGeom>
        </p:spPr>
      </p:pic>
      <p:sp>
        <p:nvSpPr>
          <p:cNvPr id="14" name="TextBox 13">
            <a:extLst>
              <a:ext uri="{FF2B5EF4-FFF2-40B4-BE49-F238E27FC236}">
                <a16:creationId xmlns:a16="http://schemas.microsoft.com/office/drawing/2014/main" id="{0AC5F7D4-CDFB-4C19-9ED7-96069609ABA7}"/>
              </a:ext>
            </a:extLst>
          </p:cNvPr>
          <p:cNvSpPr txBox="1"/>
          <p:nvPr/>
        </p:nvSpPr>
        <p:spPr>
          <a:xfrm>
            <a:off x="2796702" y="1033019"/>
            <a:ext cx="1546698" cy="523220"/>
          </a:xfrm>
          <a:prstGeom prst="rect">
            <a:avLst/>
          </a:prstGeom>
          <a:noFill/>
        </p:spPr>
        <p:txBody>
          <a:bodyPr wrap="square" rtlCol="0">
            <a:spAutoFit/>
          </a:bodyPr>
          <a:lstStyle/>
          <a:p>
            <a:r>
              <a:rPr lang="en-US" sz="1400" b="1" dirty="0">
                <a:solidFill>
                  <a:srgbClr val="C00000"/>
                </a:solidFill>
                <a:hlinkClick r:id="rId3"/>
              </a:rPr>
              <a:t>Click here to Watch intro video</a:t>
            </a:r>
            <a:endParaRPr lang="en-US" sz="1400" b="1" dirty="0">
              <a:solidFill>
                <a:srgbClr val="C00000"/>
              </a:solidFill>
            </a:endParaRPr>
          </a:p>
        </p:txBody>
      </p:sp>
      <p:sp>
        <p:nvSpPr>
          <p:cNvPr id="15" name="Rectangle: Rounded Corners 14">
            <a:extLst>
              <a:ext uri="{FF2B5EF4-FFF2-40B4-BE49-F238E27FC236}">
                <a16:creationId xmlns:a16="http://schemas.microsoft.com/office/drawing/2014/main" id="{F0AFDB76-E470-4996-BF9A-064E9176D376}"/>
              </a:ext>
            </a:extLst>
          </p:cNvPr>
          <p:cNvSpPr/>
          <p:nvPr/>
        </p:nvSpPr>
        <p:spPr>
          <a:xfrm>
            <a:off x="1676400" y="838200"/>
            <a:ext cx="26670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50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counter, sink&#10;&#10;Description automatically generated">
            <a:extLst>
              <a:ext uri="{FF2B5EF4-FFF2-40B4-BE49-F238E27FC236}">
                <a16:creationId xmlns:a16="http://schemas.microsoft.com/office/drawing/2014/main" id="{494E79E9-9FDF-476D-A35B-22096BA9DD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Title 1">
            <a:extLst>
              <a:ext uri="{FF2B5EF4-FFF2-40B4-BE49-F238E27FC236}">
                <a16:creationId xmlns:a16="http://schemas.microsoft.com/office/drawing/2014/main" id="{A412A2A1-B8CB-4CA8-BFA0-537140A8D1F5}"/>
              </a:ext>
            </a:extLst>
          </p:cNvPr>
          <p:cNvSpPr txBox="1">
            <a:spLocks/>
          </p:cNvSpPr>
          <p:nvPr/>
        </p:nvSpPr>
        <p:spPr>
          <a:xfrm>
            <a:off x="4800600" y="5791200"/>
            <a:ext cx="73914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Modular Glass door &amp; frame</a:t>
            </a:r>
            <a:endParaRPr lang="en-US" sz="8000" b="1" dirty="0">
              <a:solidFill>
                <a:srgbClr val="FFFFFF"/>
              </a:solidFill>
              <a:effectLst>
                <a:outerShdw blurRad="50800" dist="38100" dir="18900000" algn="bl" rotWithShape="0">
                  <a:prstClr val="black">
                    <a:alpha val="40000"/>
                  </a:prstClr>
                </a:outerShdw>
              </a:effectLst>
              <a:latin typeface="+mn-lt"/>
            </a:endParaRPr>
          </a:p>
        </p:txBody>
      </p:sp>
      <p:grpSp>
        <p:nvGrpSpPr>
          <p:cNvPr id="4" name="Group 3">
            <a:extLst>
              <a:ext uri="{FF2B5EF4-FFF2-40B4-BE49-F238E27FC236}">
                <a16:creationId xmlns:a16="http://schemas.microsoft.com/office/drawing/2014/main" id="{F1706FC5-4E9F-4FBF-A6F9-A82950DE41A9}"/>
              </a:ext>
            </a:extLst>
          </p:cNvPr>
          <p:cNvGrpSpPr/>
          <p:nvPr/>
        </p:nvGrpSpPr>
        <p:grpSpPr>
          <a:xfrm>
            <a:off x="228600" y="228600"/>
            <a:ext cx="4267200" cy="6477000"/>
            <a:chOff x="228600" y="228600"/>
            <a:chExt cx="4267200" cy="6477000"/>
          </a:xfrm>
        </p:grpSpPr>
        <p:sp>
          <p:nvSpPr>
            <p:cNvPr id="12" name="Rectangle 11">
              <a:extLst>
                <a:ext uri="{FF2B5EF4-FFF2-40B4-BE49-F238E27FC236}">
                  <a16:creationId xmlns:a16="http://schemas.microsoft.com/office/drawing/2014/main" id="{6031D229-2F35-4796-8294-CBB1CF601A56}"/>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5BE31BB-C27E-49B6-B6DB-E0D3AB051189}"/>
                </a:ext>
              </a:extLst>
            </p:cNvPr>
            <p:cNvGrpSpPr/>
            <p:nvPr/>
          </p:nvGrpSpPr>
          <p:grpSpPr>
            <a:xfrm>
              <a:off x="587127" y="609600"/>
              <a:ext cx="3603873" cy="1229737"/>
              <a:chOff x="587127" y="609600"/>
              <a:chExt cx="3603873" cy="1229737"/>
            </a:xfrm>
          </p:grpSpPr>
          <p:sp>
            <p:nvSpPr>
              <p:cNvPr id="23" name="TextBox 22">
                <a:extLst>
                  <a:ext uri="{FF2B5EF4-FFF2-40B4-BE49-F238E27FC236}">
                    <a16:creationId xmlns:a16="http://schemas.microsoft.com/office/drawing/2014/main" id="{0938D895-F445-483B-A2C7-FC68DEDCA63A}"/>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High performance</a:t>
                </a:r>
              </a:p>
            </p:txBody>
          </p:sp>
          <p:sp>
            <p:nvSpPr>
              <p:cNvPr id="24" name="TextBox 23">
                <a:extLst>
                  <a:ext uri="{FF2B5EF4-FFF2-40B4-BE49-F238E27FC236}">
                    <a16:creationId xmlns:a16="http://schemas.microsoft.com/office/drawing/2014/main" id="{0D2E2025-E72D-404B-ACB3-330599A3F41E}"/>
                  </a:ext>
                </a:extLst>
              </p:cNvPr>
              <p:cNvSpPr txBox="1"/>
              <p:nvPr/>
            </p:nvSpPr>
            <p:spPr>
              <a:xfrm>
                <a:off x="587127" y="1193006"/>
                <a:ext cx="3581400" cy="646331"/>
              </a:xfrm>
              <a:prstGeom prst="rect">
                <a:avLst/>
              </a:prstGeom>
              <a:noFill/>
            </p:spPr>
            <p:txBody>
              <a:bodyPr wrap="square" rtlCol="0">
                <a:spAutoFit/>
              </a:bodyPr>
              <a:lstStyle/>
              <a:p>
                <a:r>
                  <a:rPr lang="en-US" dirty="0"/>
                  <a:t>High acoustic insulation – double door seal in door as well as frame</a:t>
                </a:r>
              </a:p>
            </p:txBody>
          </p:sp>
        </p:grpSp>
        <p:grpSp>
          <p:nvGrpSpPr>
            <p:cNvPr id="14" name="Group 13">
              <a:extLst>
                <a:ext uri="{FF2B5EF4-FFF2-40B4-BE49-F238E27FC236}">
                  <a16:creationId xmlns:a16="http://schemas.microsoft.com/office/drawing/2014/main" id="{CD2011AF-0DB2-4F84-99DB-155123E2025E}"/>
                </a:ext>
              </a:extLst>
            </p:cNvPr>
            <p:cNvGrpSpPr/>
            <p:nvPr/>
          </p:nvGrpSpPr>
          <p:grpSpPr>
            <a:xfrm>
              <a:off x="549026" y="2057400"/>
              <a:ext cx="3603873" cy="1783735"/>
              <a:chOff x="587127" y="609600"/>
              <a:chExt cx="3603873" cy="1783735"/>
            </a:xfrm>
          </p:grpSpPr>
          <p:sp>
            <p:nvSpPr>
              <p:cNvPr id="21" name="TextBox 20">
                <a:extLst>
                  <a:ext uri="{FF2B5EF4-FFF2-40B4-BE49-F238E27FC236}">
                    <a16:creationId xmlns:a16="http://schemas.microsoft.com/office/drawing/2014/main" id="{5AD9FE22-5D36-4506-8D1B-0B11F9B78892}"/>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Unique design</a:t>
                </a:r>
              </a:p>
            </p:txBody>
          </p:sp>
          <p:sp>
            <p:nvSpPr>
              <p:cNvPr id="22" name="TextBox 21">
                <a:extLst>
                  <a:ext uri="{FF2B5EF4-FFF2-40B4-BE49-F238E27FC236}">
                    <a16:creationId xmlns:a16="http://schemas.microsoft.com/office/drawing/2014/main" id="{1750BF8A-2052-4F2B-A789-EFCAD1FA6DA4}"/>
                  </a:ext>
                </a:extLst>
              </p:cNvPr>
              <p:cNvSpPr txBox="1"/>
              <p:nvPr/>
            </p:nvSpPr>
            <p:spPr>
              <a:xfrm>
                <a:off x="587127" y="1193006"/>
                <a:ext cx="3581400" cy="1200329"/>
              </a:xfrm>
              <a:prstGeom prst="rect">
                <a:avLst/>
              </a:prstGeom>
              <a:noFill/>
            </p:spPr>
            <p:txBody>
              <a:bodyPr wrap="square" rtlCol="0">
                <a:spAutoFit/>
              </a:bodyPr>
              <a:lstStyle/>
              <a:p>
                <a:r>
                  <a:rPr lang="en-US" b="1" dirty="0">
                    <a:solidFill>
                      <a:srgbClr val="FFCC00"/>
                    </a:solidFill>
                  </a:rPr>
                  <a:t>GD01</a:t>
                </a:r>
                <a:r>
                  <a:rPr lang="en-US" dirty="0"/>
                  <a:t> can have single as ell as double glass and has built in handle</a:t>
                </a:r>
              </a:p>
              <a:p>
                <a:r>
                  <a:rPr lang="en-US" b="1" dirty="0">
                    <a:solidFill>
                      <a:srgbClr val="FFCC00"/>
                    </a:solidFill>
                  </a:rPr>
                  <a:t>DF01</a:t>
                </a:r>
                <a:r>
                  <a:rPr lang="en-US" dirty="0"/>
                  <a:t> door frame can be used in partitions as well as walls</a:t>
                </a:r>
              </a:p>
            </p:txBody>
          </p:sp>
        </p:grpSp>
        <p:grpSp>
          <p:nvGrpSpPr>
            <p:cNvPr id="15" name="Group 14">
              <a:extLst>
                <a:ext uri="{FF2B5EF4-FFF2-40B4-BE49-F238E27FC236}">
                  <a16:creationId xmlns:a16="http://schemas.microsoft.com/office/drawing/2014/main" id="{78A7ACB3-AB36-4810-926B-C0D7B4028F9C}"/>
                </a:ext>
              </a:extLst>
            </p:cNvPr>
            <p:cNvGrpSpPr/>
            <p:nvPr/>
          </p:nvGrpSpPr>
          <p:grpSpPr>
            <a:xfrm>
              <a:off x="549026" y="3989497"/>
              <a:ext cx="3603873" cy="1506736"/>
              <a:chOff x="587127" y="609600"/>
              <a:chExt cx="3603873" cy="1506736"/>
            </a:xfrm>
          </p:grpSpPr>
          <p:sp>
            <p:nvSpPr>
              <p:cNvPr id="19" name="TextBox 18">
                <a:extLst>
                  <a:ext uri="{FF2B5EF4-FFF2-40B4-BE49-F238E27FC236}">
                    <a16:creationId xmlns:a16="http://schemas.microsoft.com/office/drawing/2014/main" id="{7F9BDCAC-C842-473D-9637-44AF893FE04F}"/>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Fast installation</a:t>
                </a:r>
              </a:p>
            </p:txBody>
          </p:sp>
          <p:sp>
            <p:nvSpPr>
              <p:cNvPr id="20" name="TextBox 19">
                <a:extLst>
                  <a:ext uri="{FF2B5EF4-FFF2-40B4-BE49-F238E27FC236}">
                    <a16:creationId xmlns:a16="http://schemas.microsoft.com/office/drawing/2014/main" id="{E8532728-E222-44E3-963E-55D0F8548C37}"/>
                  </a:ext>
                </a:extLst>
              </p:cNvPr>
              <p:cNvSpPr txBox="1"/>
              <p:nvPr/>
            </p:nvSpPr>
            <p:spPr>
              <a:xfrm>
                <a:off x="587127" y="1193006"/>
                <a:ext cx="3581400" cy="923330"/>
              </a:xfrm>
              <a:prstGeom prst="rect">
                <a:avLst/>
              </a:prstGeom>
              <a:noFill/>
            </p:spPr>
            <p:txBody>
              <a:bodyPr wrap="square" rtlCol="0">
                <a:spAutoFit/>
              </a:bodyPr>
              <a:lstStyle/>
              <a:p>
                <a:r>
                  <a:rPr lang="en-US" dirty="0"/>
                  <a:t>Highly engineered sections and joinery can reduce time of installation by half</a:t>
                </a:r>
              </a:p>
            </p:txBody>
          </p:sp>
        </p:grpSp>
        <p:grpSp>
          <p:nvGrpSpPr>
            <p:cNvPr id="16" name="Group 15">
              <a:extLst>
                <a:ext uri="{FF2B5EF4-FFF2-40B4-BE49-F238E27FC236}">
                  <a16:creationId xmlns:a16="http://schemas.microsoft.com/office/drawing/2014/main" id="{8AA4CD53-254E-47AE-AFD0-6BFA315627B9}"/>
                </a:ext>
              </a:extLst>
            </p:cNvPr>
            <p:cNvGrpSpPr/>
            <p:nvPr/>
          </p:nvGrpSpPr>
          <p:grpSpPr>
            <a:xfrm>
              <a:off x="526553" y="5524262"/>
              <a:ext cx="3603873" cy="952738"/>
              <a:chOff x="587127" y="609600"/>
              <a:chExt cx="3603873" cy="952738"/>
            </a:xfrm>
          </p:grpSpPr>
          <p:sp>
            <p:nvSpPr>
              <p:cNvPr id="17" name="TextBox 16">
                <a:extLst>
                  <a:ext uri="{FF2B5EF4-FFF2-40B4-BE49-F238E27FC236}">
                    <a16:creationId xmlns:a16="http://schemas.microsoft.com/office/drawing/2014/main" id="{A40C0C83-7E8D-4161-AFD0-960E8C978A2C}"/>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Relocatable</a:t>
                </a:r>
              </a:p>
            </p:txBody>
          </p:sp>
          <p:sp>
            <p:nvSpPr>
              <p:cNvPr id="18" name="TextBox 17">
                <a:extLst>
                  <a:ext uri="{FF2B5EF4-FFF2-40B4-BE49-F238E27FC236}">
                    <a16:creationId xmlns:a16="http://schemas.microsoft.com/office/drawing/2014/main" id="{0D17F163-FD57-493A-92B5-38817C97694F}"/>
                  </a:ext>
                </a:extLst>
              </p:cNvPr>
              <p:cNvSpPr txBox="1"/>
              <p:nvPr/>
            </p:nvSpPr>
            <p:spPr>
              <a:xfrm>
                <a:off x="587127" y="1193006"/>
                <a:ext cx="3581400" cy="369332"/>
              </a:xfrm>
              <a:prstGeom prst="rect">
                <a:avLst/>
              </a:prstGeom>
              <a:noFill/>
            </p:spPr>
            <p:txBody>
              <a:bodyPr wrap="square" rtlCol="0">
                <a:spAutoFit/>
              </a:bodyPr>
              <a:lstStyle/>
              <a:p>
                <a:endParaRPr lang="en-US" dirty="0"/>
              </a:p>
            </p:txBody>
          </p:sp>
        </p:grpSp>
      </p:grpSp>
      <p:sp>
        <p:nvSpPr>
          <p:cNvPr id="2" name="Rectangle 1">
            <a:extLst>
              <a:ext uri="{FF2B5EF4-FFF2-40B4-BE49-F238E27FC236}">
                <a16:creationId xmlns:a16="http://schemas.microsoft.com/office/drawing/2014/main" id="{0899B7FA-68BF-4B3F-A94F-03CEF8A11247}"/>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descr="A picture containing drawing, sign&#10;&#10;Description automatically generated">
            <a:extLst>
              <a:ext uri="{FF2B5EF4-FFF2-40B4-BE49-F238E27FC236}">
                <a16:creationId xmlns:a16="http://schemas.microsoft.com/office/drawing/2014/main" id="{72D8CAE0-64A2-4FFD-88E1-6B1FF0060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sp>
        <p:nvSpPr>
          <p:cNvPr id="5" name="TextBox 4">
            <a:extLst>
              <a:ext uri="{FF2B5EF4-FFF2-40B4-BE49-F238E27FC236}">
                <a16:creationId xmlns:a16="http://schemas.microsoft.com/office/drawing/2014/main" id="{2EE6F805-906B-4C7E-A7F3-7FBB1E41596D}"/>
              </a:ext>
            </a:extLst>
          </p:cNvPr>
          <p:cNvSpPr txBox="1"/>
          <p:nvPr/>
        </p:nvSpPr>
        <p:spPr>
          <a:xfrm>
            <a:off x="4797356" y="5311567"/>
            <a:ext cx="2123703" cy="369332"/>
          </a:xfrm>
          <a:prstGeom prst="rect">
            <a:avLst/>
          </a:prstGeom>
          <a:noFill/>
        </p:spPr>
        <p:txBody>
          <a:bodyPr wrap="square" rtlCol="0">
            <a:spAutoFit/>
          </a:bodyPr>
          <a:lstStyle/>
          <a:p>
            <a:r>
              <a:rPr lang="en-US" dirty="0">
                <a:hlinkClick r:id="rId4">
                  <a:extLst>
                    <a:ext uri="{A12FA001-AC4F-418D-AE19-62706E023703}">
                      <ahyp:hlinkClr xmlns:ahyp="http://schemas.microsoft.com/office/drawing/2018/hyperlinkcolor" val="tx"/>
                    </a:ext>
                  </a:extLst>
                </a:hlinkClick>
              </a:rPr>
              <a:t>Glass </a:t>
            </a:r>
            <a:r>
              <a:rPr lang="en-US" dirty="0" err="1">
                <a:hlinkClick r:id="rId4">
                  <a:extLst>
                    <a:ext uri="{A12FA001-AC4F-418D-AE19-62706E023703}">
                      <ahyp:hlinkClr xmlns:ahyp="http://schemas.microsoft.com/office/drawing/2018/hyperlinkcolor" val="tx"/>
                    </a:ext>
                  </a:extLst>
                </a:hlinkClick>
              </a:rPr>
              <a:t>doorwebpage</a:t>
            </a:r>
            <a:endParaRPr lang="en-US" dirty="0"/>
          </a:p>
        </p:txBody>
      </p:sp>
      <p:pic>
        <p:nvPicPr>
          <p:cNvPr id="7" name="Graphic 6" descr="Internet">
            <a:hlinkClick r:id="rId4"/>
            <a:extLst>
              <a:ext uri="{FF2B5EF4-FFF2-40B4-BE49-F238E27FC236}">
                <a16:creationId xmlns:a16="http://schemas.microsoft.com/office/drawing/2014/main" id="{A3A49600-B312-4C21-8588-E264F0A86D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6656" y="4708784"/>
            <a:ext cx="777616" cy="777616"/>
          </a:xfrm>
          <a:prstGeom prst="rect">
            <a:avLst/>
          </a:prstGeom>
        </p:spPr>
      </p:pic>
      <p:sp>
        <p:nvSpPr>
          <p:cNvPr id="28" name="TextBox 27">
            <a:extLst>
              <a:ext uri="{FF2B5EF4-FFF2-40B4-BE49-F238E27FC236}">
                <a16:creationId xmlns:a16="http://schemas.microsoft.com/office/drawing/2014/main" id="{34BEF39C-838F-4226-BEE1-9FB65EA68854}"/>
              </a:ext>
            </a:extLst>
          </p:cNvPr>
          <p:cNvSpPr txBox="1"/>
          <p:nvPr/>
        </p:nvSpPr>
        <p:spPr>
          <a:xfrm>
            <a:off x="7522126" y="5292278"/>
            <a:ext cx="2536274" cy="369332"/>
          </a:xfrm>
          <a:prstGeom prst="rect">
            <a:avLst/>
          </a:prstGeom>
          <a:noFill/>
        </p:spPr>
        <p:txBody>
          <a:bodyPr wrap="square" rtlCol="0">
            <a:spAutoFit/>
          </a:bodyPr>
          <a:lstStyle/>
          <a:p>
            <a:r>
              <a:rPr lang="en-US" dirty="0">
                <a:hlinkClick r:id="rId7">
                  <a:extLst>
                    <a:ext uri="{A12FA001-AC4F-418D-AE19-62706E023703}">
                      <ahyp:hlinkClr xmlns:ahyp="http://schemas.microsoft.com/office/drawing/2018/hyperlinkcolor" val="tx"/>
                    </a:ext>
                  </a:extLst>
                </a:hlinkClick>
              </a:rPr>
              <a:t>Door frame webpage</a:t>
            </a:r>
            <a:endParaRPr lang="en-US" dirty="0"/>
          </a:p>
        </p:txBody>
      </p:sp>
      <p:pic>
        <p:nvPicPr>
          <p:cNvPr id="29" name="Graphic 28" descr="Internet">
            <a:hlinkClick r:id="rId7"/>
            <a:extLst>
              <a:ext uri="{FF2B5EF4-FFF2-40B4-BE49-F238E27FC236}">
                <a16:creationId xmlns:a16="http://schemas.microsoft.com/office/drawing/2014/main" id="{A0A43EF7-73AD-4763-954F-16D9ACA58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99051" y="4699328"/>
            <a:ext cx="777616" cy="777616"/>
          </a:xfrm>
          <a:prstGeom prst="rect">
            <a:avLst/>
          </a:prstGeom>
        </p:spPr>
      </p:pic>
      <p:sp>
        <p:nvSpPr>
          <p:cNvPr id="9" name="TextBox 8">
            <a:extLst>
              <a:ext uri="{FF2B5EF4-FFF2-40B4-BE49-F238E27FC236}">
                <a16:creationId xmlns:a16="http://schemas.microsoft.com/office/drawing/2014/main" id="{FC6534A9-5404-4953-AF9D-90C06DDED1B1}"/>
              </a:ext>
            </a:extLst>
          </p:cNvPr>
          <p:cNvSpPr txBox="1"/>
          <p:nvPr/>
        </p:nvSpPr>
        <p:spPr>
          <a:xfrm>
            <a:off x="4838699" y="4490101"/>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3174371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arge empty room&#10;&#10;Description automatically generated">
            <a:extLst>
              <a:ext uri="{FF2B5EF4-FFF2-40B4-BE49-F238E27FC236}">
                <a16:creationId xmlns:a16="http://schemas.microsoft.com/office/drawing/2014/main" id="{1C86EC12-F800-483A-B9F2-FBE2C52814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00" y="0"/>
            <a:ext cx="12179300" cy="6858000"/>
          </a:xfrm>
          <a:prstGeom prst="rect">
            <a:avLst/>
          </a:prstGeom>
        </p:spPr>
      </p:pic>
      <p:sp>
        <p:nvSpPr>
          <p:cNvPr id="2" name="Slide Number Placeholder 1">
            <a:extLst>
              <a:ext uri="{FF2B5EF4-FFF2-40B4-BE49-F238E27FC236}">
                <a16:creationId xmlns:a16="http://schemas.microsoft.com/office/drawing/2014/main" id="{198C357A-AE7B-40EE-B512-A733B15925C6}"/>
              </a:ext>
            </a:extLst>
          </p:cNvPr>
          <p:cNvSpPr>
            <a:spLocks noGrp="1"/>
          </p:cNvSpPr>
          <p:nvPr>
            <p:ph type="sldNum" sz="quarter" idx="12"/>
          </p:nvPr>
        </p:nvSpPr>
        <p:spPr>
          <a:xfrm>
            <a:off x="9712325" y="6557043"/>
            <a:ext cx="714374" cy="274320"/>
          </a:xfrm>
        </p:spPr>
        <p:txBody>
          <a:bodyPr vert="horz" lIns="91440" tIns="45720" rIns="91440" bIns="45720" rtlCol="0" anchor="ctr">
            <a:normAutofit/>
          </a:bodyPr>
          <a:lstStyle/>
          <a:p>
            <a:pPr defTabSz="914400">
              <a:spcAft>
                <a:spcPts val="600"/>
              </a:spcAft>
            </a:pPr>
            <a:fld id="{B6F15528-21DE-4FAA-801E-634DDDAF4B2B}" type="slidenum">
              <a:rPr lang="en-US" sz="1200">
                <a:solidFill>
                  <a:schemeClr val="tx1">
                    <a:tint val="75000"/>
                  </a:schemeClr>
                </a:solidFill>
              </a:rPr>
              <a:pPr defTabSz="914400">
                <a:spcAft>
                  <a:spcPts val="600"/>
                </a:spcAft>
              </a:pPr>
              <a:t>11</a:t>
            </a:fld>
            <a:endParaRPr lang="en-US" sz="1200">
              <a:solidFill>
                <a:schemeClr val="tx1">
                  <a:tint val="75000"/>
                </a:schemeClr>
              </a:solidFill>
            </a:endParaRPr>
          </a:p>
        </p:txBody>
      </p:sp>
      <p:sp>
        <p:nvSpPr>
          <p:cNvPr id="9" name="Title 1">
            <a:extLst>
              <a:ext uri="{FF2B5EF4-FFF2-40B4-BE49-F238E27FC236}">
                <a16:creationId xmlns:a16="http://schemas.microsoft.com/office/drawing/2014/main" id="{A57FB270-D56A-4FE7-B566-CE2895EDED16}"/>
              </a:ext>
            </a:extLst>
          </p:cNvPr>
          <p:cNvSpPr txBox="1">
            <a:spLocks/>
          </p:cNvSpPr>
          <p:nvPr/>
        </p:nvSpPr>
        <p:spPr>
          <a:xfrm>
            <a:off x="3505201" y="5756943"/>
            <a:ext cx="8674099"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Demountable partition &amp; paneling</a:t>
            </a:r>
            <a:endParaRPr lang="en-US" sz="8000" b="1" dirty="0">
              <a:solidFill>
                <a:srgbClr val="FFFFFF"/>
              </a:solidFill>
              <a:effectLst>
                <a:outerShdw blurRad="50800" dist="38100" dir="18900000" algn="bl" rotWithShape="0">
                  <a:prstClr val="black">
                    <a:alpha val="40000"/>
                  </a:prstClr>
                </a:outerShdw>
              </a:effectLst>
              <a:latin typeface="+mn-lt"/>
            </a:endParaRPr>
          </a:p>
        </p:txBody>
      </p:sp>
      <p:grpSp>
        <p:nvGrpSpPr>
          <p:cNvPr id="7" name="Group 6">
            <a:extLst>
              <a:ext uri="{FF2B5EF4-FFF2-40B4-BE49-F238E27FC236}">
                <a16:creationId xmlns:a16="http://schemas.microsoft.com/office/drawing/2014/main" id="{AF719250-A247-4FA0-84B7-3F8514C6EC0D}"/>
              </a:ext>
            </a:extLst>
          </p:cNvPr>
          <p:cNvGrpSpPr/>
          <p:nvPr/>
        </p:nvGrpSpPr>
        <p:grpSpPr>
          <a:xfrm>
            <a:off x="228600" y="228600"/>
            <a:ext cx="4267200" cy="6477000"/>
            <a:chOff x="228600" y="228600"/>
            <a:chExt cx="4267200" cy="6477000"/>
          </a:xfrm>
        </p:grpSpPr>
        <p:sp>
          <p:nvSpPr>
            <p:cNvPr id="12" name="Rectangle 11">
              <a:extLst>
                <a:ext uri="{FF2B5EF4-FFF2-40B4-BE49-F238E27FC236}">
                  <a16:creationId xmlns:a16="http://schemas.microsoft.com/office/drawing/2014/main" id="{D56BED46-055C-4104-9BF8-94EE8E836F90}"/>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88AA18-C261-44AB-85DF-8E6B38E46AEA}"/>
                </a:ext>
              </a:extLst>
            </p:cNvPr>
            <p:cNvGrpSpPr/>
            <p:nvPr/>
          </p:nvGrpSpPr>
          <p:grpSpPr>
            <a:xfrm>
              <a:off x="587127" y="609600"/>
              <a:ext cx="3603873" cy="1506736"/>
              <a:chOff x="587127" y="609600"/>
              <a:chExt cx="3603873" cy="1506736"/>
            </a:xfrm>
          </p:grpSpPr>
          <p:sp>
            <p:nvSpPr>
              <p:cNvPr id="23" name="TextBox 22">
                <a:extLst>
                  <a:ext uri="{FF2B5EF4-FFF2-40B4-BE49-F238E27FC236}">
                    <a16:creationId xmlns:a16="http://schemas.microsoft.com/office/drawing/2014/main" id="{CF3AFF96-69C8-45EA-9158-142A2F15985D}"/>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High performance</a:t>
                </a:r>
              </a:p>
            </p:txBody>
          </p:sp>
          <p:sp>
            <p:nvSpPr>
              <p:cNvPr id="24" name="TextBox 23">
                <a:extLst>
                  <a:ext uri="{FF2B5EF4-FFF2-40B4-BE49-F238E27FC236}">
                    <a16:creationId xmlns:a16="http://schemas.microsoft.com/office/drawing/2014/main" id="{704E8846-8DB5-43CD-828A-0F57A130D2CF}"/>
                  </a:ext>
                </a:extLst>
              </p:cNvPr>
              <p:cNvSpPr txBox="1"/>
              <p:nvPr/>
            </p:nvSpPr>
            <p:spPr>
              <a:xfrm>
                <a:off x="587127" y="1193006"/>
                <a:ext cx="3581400" cy="923330"/>
              </a:xfrm>
              <a:prstGeom prst="rect">
                <a:avLst/>
              </a:prstGeom>
              <a:noFill/>
            </p:spPr>
            <p:txBody>
              <a:bodyPr wrap="square" rtlCol="0">
                <a:spAutoFit/>
              </a:bodyPr>
              <a:lstStyle/>
              <a:p>
                <a:r>
                  <a:rPr lang="en-US" dirty="0"/>
                  <a:t>High acoustic insulation with multiple gaskets and continuous acoustic insultation inside</a:t>
                </a:r>
              </a:p>
            </p:txBody>
          </p:sp>
        </p:grpSp>
        <p:grpSp>
          <p:nvGrpSpPr>
            <p:cNvPr id="14" name="Group 13">
              <a:extLst>
                <a:ext uri="{FF2B5EF4-FFF2-40B4-BE49-F238E27FC236}">
                  <a16:creationId xmlns:a16="http://schemas.microsoft.com/office/drawing/2014/main" id="{51E6420D-7570-4637-B423-D66A714116DA}"/>
                </a:ext>
              </a:extLst>
            </p:cNvPr>
            <p:cNvGrpSpPr/>
            <p:nvPr/>
          </p:nvGrpSpPr>
          <p:grpSpPr>
            <a:xfrm>
              <a:off x="549026" y="2057400"/>
              <a:ext cx="3603873" cy="1783735"/>
              <a:chOff x="587127" y="609600"/>
              <a:chExt cx="3603873" cy="1783735"/>
            </a:xfrm>
          </p:grpSpPr>
          <p:sp>
            <p:nvSpPr>
              <p:cNvPr id="21" name="TextBox 20">
                <a:extLst>
                  <a:ext uri="{FF2B5EF4-FFF2-40B4-BE49-F238E27FC236}">
                    <a16:creationId xmlns:a16="http://schemas.microsoft.com/office/drawing/2014/main" id="{6EA47690-2EAC-427F-986B-5375ED0F233C}"/>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Removable panels</a:t>
                </a:r>
              </a:p>
            </p:txBody>
          </p:sp>
          <p:sp>
            <p:nvSpPr>
              <p:cNvPr id="22" name="TextBox 21">
                <a:extLst>
                  <a:ext uri="{FF2B5EF4-FFF2-40B4-BE49-F238E27FC236}">
                    <a16:creationId xmlns:a16="http://schemas.microsoft.com/office/drawing/2014/main" id="{23E36E85-2F64-4942-B0F0-51164B790DF8}"/>
                  </a:ext>
                </a:extLst>
              </p:cNvPr>
              <p:cNvSpPr txBox="1"/>
              <p:nvPr/>
            </p:nvSpPr>
            <p:spPr>
              <a:xfrm>
                <a:off x="587127" y="1193006"/>
                <a:ext cx="3581400" cy="1200329"/>
              </a:xfrm>
              <a:prstGeom prst="rect">
                <a:avLst/>
              </a:prstGeom>
              <a:noFill/>
            </p:spPr>
            <p:txBody>
              <a:bodyPr wrap="square" rtlCol="0">
                <a:spAutoFit/>
              </a:bodyPr>
              <a:lstStyle/>
              <a:p>
                <a:r>
                  <a:rPr lang="en-US" dirty="0"/>
                  <a:t>Allows changing panels finishes like installing glass writing boards </a:t>
                </a:r>
                <a:r>
                  <a:rPr lang="en-US" dirty="0" err="1"/>
                  <a:t>etc</a:t>
                </a:r>
                <a:r>
                  <a:rPr lang="en-US" dirty="0"/>
                  <a:t> any time as well as maintain and changing electrical wirings inside</a:t>
                </a:r>
              </a:p>
            </p:txBody>
          </p:sp>
        </p:grpSp>
        <p:grpSp>
          <p:nvGrpSpPr>
            <p:cNvPr id="15" name="Group 14">
              <a:extLst>
                <a:ext uri="{FF2B5EF4-FFF2-40B4-BE49-F238E27FC236}">
                  <a16:creationId xmlns:a16="http://schemas.microsoft.com/office/drawing/2014/main" id="{C83D36B8-3B08-437E-BF3F-6F555A333FE3}"/>
                </a:ext>
              </a:extLst>
            </p:cNvPr>
            <p:cNvGrpSpPr/>
            <p:nvPr/>
          </p:nvGrpSpPr>
          <p:grpSpPr>
            <a:xfrm>
              <a:off x="549026" y="3989497"/>
              <a:ext cx="3603873" cy="1506736"/>
              <a:chOff x="587127" y="609600"/>
              <a:chExt cx="3603873" cy="1506736"/>
            </a:xfrm>
          </p:grpSpPr>
          <p:sp>
            <p:nvSpPr>
              <p:cNvPr id="19" name="TextBox 18">
                <a:extLst>
                  <a:ext uri="{FF2B5EF4-FFF2-40B4-BE49-F238E27FC236}">
                    <a16:creationId xmlns:a16="http://schemas.microsoft.com/office/drawing/2014/main" id="{80FD3584-5655-4699-A705-CB5B239EE5AF}"/>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Fast installation</a:t>
                </a:r>
              </a:p>
            </p:txBody>
          </p:sp>
          <p:sp>
            <p:nvSpPr>
              <p:cNvPr id="20" name="TextBox 19">
                <a:extLst>
                  <a:ext uri="{FF2B5EF4-FFF2-40B4-BE49-F238E27FC236}">
                    <a16:creationId xmlns:a16="http://schemas.microsoft.com/office/drawing/2014/main" id="{861F20FE-C880-47E5-9FB3-7DF6681440AB}"/>
                  </a:ext>
                </a:extLst>
              </p:cNvPr>
              <p:cNvSpPr txBox="1"/>
              <p:nvPr/>
            </p:nvSpPr>
            <p:spPr>
              <a:xfrm>
                <a:off x="587127" y="1193006"/>
                <a:ext cx="3581400" cy="923330"/>
              </a:xfrm>
              <a:prstGeom prst="rect">
                <a:avLst/>
              </a:prstGeom>
              <a:noFill/>
            </p:spPr>
            <p:txBody>
              <a:bodyPr wrap="square" rtlCol="0">
                <a:spAutoFit/>
              </a:bodyPr>
              <a:lstStyle/>
              <a:p>
                <a:r>
                  <a:rPr lang="en-US" dirty="0"/>
                  <a:t>Highly engineered sections and joinery can reduce time of installation by several times</a:t>
                </a:r>
              </a:p>
            </p:txBody>
          </p:sp>
        </p:grpSp>
        <p:grpSp>
          <p:nvGrpSpPr>
            <p:cNvPr id="16" name="Group 15">
              <a:extLst>
                <a:ext uri="{FF2B5EF4-FFF2-40B4-BE49-F238E27FC236}">
                  <a16:creationId xmlns:a16="http://schemas.microsoft.com/office/drawing/2014/main" id="{9B52FACA-488C-4F4E-BC11-22D193A70E79}"/>
                </a:ext>
              </a:extLst>
            </p:cNvPr>
            <p:cNvGrpSpPr/>
            <p:nvPr/>
          </p:nvGrpSpPr>
          <p:grpSpPr>
            <a:xfrm>
              <a:off x="526553" y="5524262"/>
              <a:ext cx="3603873" cy="952738"/>
              <a:chOff x="587127" y="609600"/>
              <a:chExt cx="3603873" cy="952738"/>
            </a:xfrm>
          </p:grpSpPr>
          <p:sp>
            <p:nvSpPr>
              <p:cNvPr id="17" name="TextBox 16">
                <a:extLst>
                  <a:ext uri="{FF2B5EF4-FFF2-40B4-BE49-F238E27FC236}">
                    <a16:creationId xmlns:a16="http://schemas.microsoft.com/office/drawing/2014/main" id="{EC1761FC-0250-4798-8902-A0E775ACA93B}"/>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Relocatable</a:t>
                </a:r>
              </a:p>
            </p:txBody>
          </p:sp>
          <p:sp>
            <p:nvSpPr>
              <p:cNvPr id="18" name="TextBox 17">
                <a:extLst>
                  <a:ext uri="{FF2B5EF4-FFF2-40B4-BE49-F238E27FC236}">
                    <a16:creationId xmlns:a16="http://schemas.microsoft.com/office/drawing/2014/main" id="{40453D4E-D4D4-4D03-A281-05E93A6CCB48}"/>
                  </a:ext>
                </a:extLst>
              </p:cNvPr>
              <p:cNvSpPr txBox="1"/>
              <p:nvPr/>
            </p:nvSpPr>
            <p:spPr>
              <a:xfrm>
                <a:off x="587127" y="1193006"/>
                <a:ext cx="3581400" cy="369332"/>
              </a:xfrm>
              <a:prstGeom prst="rect">
                <a:avLst/>
              </a:prstGeom>
              <a:noFill/>
            </p:spPr>
            <p:txBody>
              <a:bodyPr wrap="square" rtlCol="0">
                <a:spAutoFit/>
              </a:bodyPr>
              <a:lstStyle/>
              <a:p>
                <a:endParaRPr lang="en-US" dirty="0"/>
              </a:p>
            </p:txBody>
          </p:sp>
        </p:grpSp>
      </p:grpSp>
      <p:sp>
        <p:nvSpPr>
          <p:cNvPr id="25" name="Rectangle 24">
            <a:extLst>
              <a:ext uri="{FF2B5EF4-FFF2-40B4-BE49-F238E27FC236}">
                <a16:creationId xmlns:a16="http://schemas.microsoft.com/office/drawing/2014/main" id="{35F34A82-BAFA-4AFB-BD37-384C620F8D6F}"/>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descr="A picture containing drawing, sign&#10;&#10;Description automatically generated">
            <a:extLst>
              <a:ext uri="{FF2B5EF4-FFF2-40B4-BE49-F238E27FC236}">
                <a16:creationId xmlns:a16="http://schemas.microsoft.com/office/drawing/2014/main" id="{A4580A31-1F5C-4F0B-BA9D-43EA058694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pic>
        <p:nvPicPr>
          <p:cNvPr id="3" name="Graphic 2" descr="Video camera">
            <a:hlinkClick r:id="rId4"/>
            <a:extLst>
              <a:ext uri="{FF2B5EF4-FFF2-40B4-BE49-F238E27FC236}">
                <a16:creationId xmlns:a16="http://schemas.microsoft.com/office/drawing/2014/main" id="{427C403A-9B4A-4473-BA37-22A029298F2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53000" y="255434"/>
            <a:ext cx="990600" cy="990600"/>
          </a:xfrm>
          <a:prstGeom prst="rect">
            <a:avLst/>
          </a:prstGeom>
        </p:spPr>
      </p:pic>
      <p:sp>
        <p:nvSpPr>
          <p:cNvPr id="4" name="TextBox 3">
            <a:extLst>
              <a:ext uri="{FF2B5EF4-FFF2-40B4-BE49-F238E27FC236}">
                <a16:creationId xmlns:a16="http://schemas.microsoft.com/office/drawing/2014/main" id="{9F57BD68-C6BE-40DE-BE4A-478E1A6B8AF9}"/>
              </a:ext>
            </a:extLst>
          </p:cNvPr>
          <p:cNvSpPr txBox="1"/>
          <p:nvPr/>
        </p:nvSpPr>
        <p:spPr>
          <a:xfrm>
            <a:off x="4971103" y="1100272"/>
            <a:ext cx="1124897" cy="954107"/>
          </a:xfrm>
          <a:prstGeom prst="rect">
            <a:avLst/>
          </a:prstGeom>
          <a:noFill/>
        </p:spPr>
        <p:txBody>
          <a:bodyPr wrap="square" rtlCol="0">
            <a:spAutoFit/>
          </a:bodyPr>
          <a:lstStyle/>
          <a:p>
            <a:r>
              <a:rPr lang="en-US" sz="1400" b="1" dirty="0">
                <a:hlinkClick r:id="rId4">
                  <a:extLst>
                    <a:ext uri="{A12FA001-AC4F-418D-AE19-62706E023703}">
                      <ahyp:hlinkClr xmlns:ahyp="http://schemas.microsoft.com/office/drawing/2018/hyperlinkcolor" val="tx"/>
                    </a:ext>
                  </a:extLst>
                </a:hlinkClick>
              </a:rPr>
              <a:t>Click here to Watch product video</a:t>
            </a:r>
            <a:endParaRPr lang="en-US" sz="1400" b="1" dirty="0"/>
          </a:p>
        </p:txBody>
      </p:sp>
      <p:sp>
        <p:nvSpPr>
          <p:cNvPr id="5" name="Rectangle: Rounded Corners 4">
            <a:extLst>
              <a:ext uri="{FF2B5EF4-FFF2-40B4-BE49-F238E27FC236}">
                <a16:creationId xmlns:a16="http://schemas.microsoft.com/office/drawing/2014/main" id="{BBDA765E-B3BB-4ABB-BCF9-F10228221EF5}"/>
              </a:ext>
            </a:extLst>
          </p:cNvPr>
          <p:cNvSpPr/>
          <p:nvPr/>
        </p:nvSpPr>
        <p:spPr>
          <a:xfrm>
            <a:off x="4800600" y="331633"/>
            <a:ext cx="1295400" cy="17227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A0F7B3-444B-49D1-AA9B-E83FE1B0A600}"/>
              </a:ext>
            </a:extLst>
          </p:cNvPr>
          <p:cNvSpPr txBox="1"/>
          <p:nvPr/>
        </p:nvSpPr>
        <p:spPr>
          <a:xfrm>
            <a:off x="9269835" y="5251795"/>
            <a:ext cx="2134448" cy="369332"/>
          </a:xfrm>
          <a:prstGeom prst="rect">
            <a:avLst/>
          </a:prstGeom>
          <a:noFill/>
        </p:spPr>
        <p:txBody>
          <a:bodyPr wrap="square" rtlCol="0">
            <a:spAutoFit/>
          </a:bodyPr>
          <a:lstStyle/>
          <a:p>
            <a:r>
              <a:rPr lang="en-US" dirty="0">
                <a:hlinkClick r:id="rId7">
                  <a:extLst>
                    <a:ext uri="{A12FA001-AC4F-418D-AE19-62706E023703}">
                      <ahyp:hlinkClr xmlns:ahyp="http://schemas.microsoft.com/office/drawing/2018/hyperlinkcolor" val="tx"/>
                    </a:ext>
                  </a:extLst>
                </a:hlinkClick>
              </a:rPr>
              <a:t>Paneling webpage</a:t>
            </a:r>
            <a:endParaRPr lang="en-US" dirty="0"/>
          </a:p>
        </p:txBody>
      </p:sp>
      <p:pic>
        <p:nvPicPr>
          <p:cNvPr id="11" name="Graphic 10" descr="Internet">
            <a:hlinkClick r:id="rId7"/>
            <a:extLst>
              <a:ext uri="{FF2B5EF4-FFF2-40B4-BE49-F238E27FC236}">
                <a16:creationId xmlns:a16="http://schemas.microsoft.com/office/drawing/2014/main" id="{BBE9D859-0EF6-4349-9F03-66B95BBB2D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8800" y="4640270"/>
            <a:ext cx="777616" cy="777616"/>
          </a:xfrm>
          <a:prstGeom prst="rect">
            <a:avLst/>
          </a:prstGeom>
        </p:spPr>
      </p:pic>
      <p:sp>
        <p:nvSpPr>
          <p:cNvPr id="30" name="TextBox 29">
            <a:extLst>
              <a:ext uri="{FF2B5EF4-FFF2-40B4-BE49-F238E27FC236}">
                <a16:creationId xmlns:a16="http://schemas.microsoft.com/office/drawing/2014/main" id="{A9EA6EE0-BBAD-495E-AED2-83E85F766154}"/>
              </a:ext>
            </a:extLst>
          </p:cNvPr>
          <p:cNvSpPr txBox="1"/>
          <p:nvPr/>
        </p:nvSpPr>
        <p:spPr>
          <a:xfrm>
            <a:off x="6770013" y="5251795"/>
            <a:ext cx="2134448" cy="369332"/>
          </a:xfrm>
          <a:prstGeom prst="rect">
            <a:avLst/>
          </a:prstGeom>
          <a:noFill/>
        </p:spPr>
        <p:txBody>
          <a:bodyPr wrap="square" rtlCol="0">
            <a:spAutoFit/>
          </a:bodyPr>
          <a:lstStyle/>
          <a:p>
            <a:r>
              <a:rPr lang="en-US" dirty="0">
                <a:hlinkClick r:id="rId10">
                  <a:extLst>
                    <a:ext uri="{A12FA001-AC4F-418D-AE19-62706E023703}">
                      <ahyp:hlinkClr xmlns:ahyp="http://schemas.microsoft.com/office/drawing/2018/hyperlinkcolor" val="tx"/>
                    </a:ext>
                  </a:extLst>
                </a:hlinkClick>
              </a:rPr>
              <a:t>Partition webpage</a:t>
            </a:r>
            <a:endParaRPr lang="en-US" dirty="0"/>
          </a:p>
        </p:txBody>
      </p:sp>
      <p:pic>
        <p:nvPicPr>
          <p:cNvPr id="31" name="Graphic 30" descr="Internet">
            <a:hlinkClick r:id="rId10"/>
            <a:extLst>
              <a:ext uri="{FF2B5EF4-FFF2-40B4-BE49-F238E27FC236}">
                <a16:creationId xmlns:a16="http://schemas.microsoft.com/office/drawing/2014/main" id="{99C71788-9FD0-47EC-8B7B-4B01EC71DF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8978" y="4640270"/>
            <a:ext cx="777616" cy="777616"/>
          </a:xfrm>
          <a:prstGeom prst="rect">
            <a:avLst/>
          </a:prstGeom>
        </p:spPr>
      </p:pic>
      <p:sp>
        <p:nvSpPr>
          <p:cNvPr id="33" name="TextBox 32">
            <a:extLst>
              <a:ext uri="{FF2B5EF4-FFF2-40B4-BE49-F238E27FC236}">
                <a16:creationId xmlns:a16="http://schemas.microsoft.com/office/drawing/2014/main" id="{B6BB77F3-FA63-4558-9055-DACF779D17D8}"/>
              </a:ext>
            </a:extLst>
          </p:cNvPr>
          <p:cNvSpPr txBox="1"/>
          <p:nvPr/>
        </p:nvSpPr>
        <p:spPr>
          <a:xfrm>
            <a:off x="7250112" y="4418474"/>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416278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ywall partition view01 .jpg">
            <a:extLst>
              <a:ext uri="{FF2B5EF4-FFF2-40B4-BE49-F238E27FC236}">
                <a16:creationId xmlns:a16="http://schemas.microsoft.com/office/drawing/2014/main" id="{31B19659-BAF1-454B-B283-30D02E83F3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descr="Toilet drywall partition_ 30-5-2019 .jpg">
            <a:extLst>
              <a:ext uri="{FF2B5EF4-FFF2-40B4-BE49-F238E27FC236}">
                <a16:creationId xmlns:a16="http://schemas.microsoft.com/office/drawing/2014/main" id="{A36089DE-B7E1-4745-A78B-BA4A75F277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3600" y="457200"/>
            <a:ext cx="3140070" cy="3429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itle 1">
            <a:extLst>
              <a:ext uri="{FF2B5EF4-FFF2-40B4-BE49-F238E27FC236}">
                <a16:creationId xmlns:a16="http://schemas.microsoft.com/office/drawing/2014/main" id="{71EC036C-76A3-4AD0-9044-C016AC7045CA}"/>
              </a:ext>
            </a:extLst>
          </p:cNvPr>
          <p:cNvSpPr txBox="1">
            <a:spLocks/>
          </p:cNvSpPr>
          <p:nvPr/>
        </p:nvSpPr>
        <p:spPr>
          <a:xfrm>
            <a:off x="5918200" y="5791200"/>
            <a:ext cx="62484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Dry wall cladding walls</a:t>
            </a:r>
            <a:endParaRPr lang="en-US" sz="8000" b="1" dirty="0">
              <a:solidFill>
                <a:srgbClr val="FFFFFF"/>
              </a:solidFill>
              <a:effectLst>
                <a:outerShdw blurRad="50800" dist="38100" dir="18900000" algn="bl" rotWithShape="0">
                  <a:prstClr val="black">
                    <a:alpha val="40000"/>
                  </a:prstClr>
                </a:outerShdw>
              </a:effectLst>
              <a:latin typeface="+mn-lt"/>
            </a:endParaRPr>
          </a:p>
        </p:txBody>
      </p:sp>
      <p:grpSp>
        <p:nvGrpSpPr>
          <p:cNvPr id="7" name="Group 6">
            <a:extLst>
              <a:ext uri="{FF2B5EF4-FFF2-40B4-BE49-F238E27FC236}">
                <a16:creationId xmlns:a16="http://schemas.microsoft.com/office/drawing/2014/main" id="{6F0799F4-0C36-4B45-88B3-239AC7735D3C}"/>
              </a:ext>
            </a:extLst>
          </p:cNvPr>
          <p:cNvGrpSpPr/>
          <p:nvPr/>
        </p:nvGrpSpPr>
        <p:grpSpPr>
          <a:xfrm>
            <a:off x="228600" y="228600"/>
            <a:ext cx="4267200" cy="6477000"/>
            <a:chOff x="228600" y="228600"/>
            <a:chExt cx="4267200" cy="6477000"/>
          </a:xfrm>
        </p:grpSpPr>
        <p:sp>
          <p:nvSpPr>
            <p:cNvPr id="8" name="Rectangle 7">
              <a:extLst>
                <a:ext uri="{FF2B5EF4-FFF2-40B4-BE49-F238E27FC236}">
                  <a16:creationId xmlns:a16="http://schemas.microsoft.com/office/drawing/2014/main" id="{3F52F7E0-2494-43CD-89F3-C70FFDC34957}"/>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CD55BEC-E6A9-45CA-88FE-8561C23342DC}"/>
                </a:ext>
              </a:extLst>
            </p:cNvPr>
            <p:cNvGrpSpPr/>
            <p:nvPr/>
          </p:nvGrpSpPr>
          <p:grpSpPr>
            <a:xfrm>
              <a:off x="526553" y="609600"/>
              <a:ext cx="3870573" cy="1506736"/>
              <a:chOff x="526553" y="609600"/>
              <a:chExt cx="3870573" cy="1506736"/>
            </a:xfrm>
          </p:grpSpPr>
          <p:sp>
            <p:nvSpPr>
              <p:cNvPr id="23" name="TextBox 22">
                <a:extLst>
                  <a:ext uri="{FF2B5EF4-FFF2-40B4-BE49-F238E27FC236}">
                    <a16:creationId xmlns:a16="http://schemas.microsoft.com/office/drawing/2014/main" id="{8EE7EF08-CCE8-486E-9ECA-0B3676D6E657}"/>
                  </a:ext>
                </a:extLst>
              </p:cNvPr>
              <p:cNvSpPr txBox="1"/>
              <p:nvPr/>
            </p:nvSpPr>
            <p:spPr>
              <a:xfrm>
                <a:off x="526553" y="609600"/>
                <a:ext cx="3870573" cy="584775"/>
              </a:xfrm>
              <a:prstGeom prst="rect">
                <a:avLst/>
              </a:prstGeom>
              <a:noFill/>
            </p:spPr>
            <p:txBody>
              <a:bodyPr wrap="square" rtlCol="0">
                <a:spAutoFit/>
              </a:bodyPr>
              <a:lstStyle/>
              <a:p>
                <a:r>
                  <a:rPr lang="en-US" sz="2000" baseline="30000" dirty="0">
                    <a:solidFill>
                      <a:srgbClr val="FFCC00"/>
                    </a:solidFill>
                    <a:latin typeface="Bodoni Bd BT" panose="02070803080706020303" pitchFamily="18" charset="0"/>
                  </a:rPr>
                  <a:t>100% </a:t>
                </a:r>
                <a:r>
                  <a:rPr lang="en-US" sz="3200" dirty="0">
                    <a:solidFill>
                      <a:srgbClr val="FFCC00"/>
                    </a:solidFill>
                    <a:latin typeface="Bodoni Bd BT" panose="02070803080706020303" pitchFamily="18" charset="0"/>
                  </a:rPr>
                  <a:t>dry construction</a:t>
                </a:r>
              </a:p>
            </p:txBody>
          </p:sp>
          <p:sp>
            <p:nvSpPr>
              <p:cNvPr id="24" name="TextBox 23">
                <a:extLst>
                  <a:ext uri="{FF2B5EF4-FFF2-40B4-BE49-F238E27FC236}">
                    <a16:creationId xmlns:a16="http://schemas.microsoft.com/office/drawing/2014/main" id="{7A140A52-FBBA-4795-83E5-6046D32AE7BF}"/>
                  </a:ext>
                </a:extLst>
              </p:cNvPr>
              <p:cNvSpPr txBox="1"/>
              <p:nvPr/>
            </p:nvSpPr>
            <p:spPr>
              <a:xfrm>
                <a:off x="587127" y="1193006"/>
                <a:ext cx="3581400" cy="923330"/>
              </a:xfrm>
              <a:prstGeom prst="rect">
                <a:avLst/>
              </a:prstGeom>
              <a:noFill/>
            </p:spPr>
            <p:txBody>
              <a:bodyPr wrap="square" rtlCol="0">
                <a:spAutoFit/>
              </a:bodyPr>
              <a:lstStyle/>
              <a:p>
                <a:r>
                  <a:rPr lang="en-US" dirty="0"/>
                  <a:t>Complete dry frame with high engineered section installed by a single team in 1 stage</a:t>
                </a:r>
              </a:p>
            </p:txBody>
          </p:sp>
        </p:grpSp>
        <p:grpSp>
          <p:nvGrpSpPr>
            <p:cNvPr id="14" name="Group 13">
              <a:extLst>
                <a:ext uri="{FF2B5EF4-FFF2-40B4-BE49-F238E27FC236}">
                  <a16:creationId xmlns:a16="http://schemas.microsoft.com/office/drawing/2014/main" id="{1AFDC20C-459E-4F58-BEB8-240A00807713}"/>
                </a:ext>
              </a:extLst>
            </p:cNvPr>
            <p:cNvGrpSpPr/>
            <p:nvPr/>
          </p:nvGrpSpPr>
          <p:grpSpPr>
            <a:xfrm>
              <a:off x="549026" y="2057400"/>
              <a:ext cx="3603873" cy="1506736"/>
              <a:chOff x="587127" y="609600"/>
              <a:chExt cx="3603873" cy="1506736"/>
            </a:xfrm>
          </p:grpSpPr>
          <p:sp>
            <p:nvSpPr>
              <p:cNvPr id="21" name="TextBox 20">
                <a:extLst>
                  <a:ext uri="{FF2B5EF4-FFF2-40B4-BE49-F238E27FC236}">
                    <a16:creationId xmlns:a16="http://schemas.microsoft.com/office/drawing/2014/main" id="{4A91098A-137F-4569-A737-84C0DE07906E}"/>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Removable panels</a:t>
                </a:r>
              </a:p>
            </p:txBody>
          </p:sp>
          <p:sp>
            <p:nvSpPr>
              <p:cNvPr id="22" name="TextBox 21">
                <a:extLst>
                  <a:ext uri="{FF2B5EF4-FFF2-40B4-BE49-F238E27FC236}">
                    <a16:creationId xmlns:a16="http://schemas.microsoft.com/office/drawing/2014/main" id="{19CF4F67-D22D-4287-A42D-68C775C8C106}"/>
                  </a:ext>
                </a:extLst>
              </p:cNvPr>
              <p:cNvSpPr txBox="1"/>
              <p:nvPr/>
            </p:nvSpPr>
            <p:spPr>
              <a:xfrm>
                <a:off x="587127" y="1193006"/>
                <a:ext cx="3581400" cy="923330"/>
              </a:xfrm>
              <a:prstGeom prst="rect">
                <a:avLst/>
              </a:prstGeom>
              <a:noFill/>
            </p:spPr>
            <p:txBody>
              <a:bodyPr wrap="square" rtlCol="0">
                <a:spAutoFit/>
              </a:bodyPr>
              <a:lstStyle/>
              <a:p>
                <a:r>
                  <a:rPr lang="en-US" dirty="0"/>
                  <a:t>Allows changing panels finishes any time as well as maintain and changing plumbing inside</a:t>
                </a:r>
              </a:p>
            </p:txBody>
          </p:sp>
        </p:grpSp>
        <p:grpSp>
          <p:nvGrpSpPr>
            <p:cNvPr id="15" name="Group 14">
              <a:extLst>
                <a:ext uri="{FF2B5EF4-FFF2-40B4-BE49-F238E27FC236}">
                  <a16:creationId xmlns:a16="http://schemas.microsoft.com/office/drawing/2014/main" id="{3C754E4E-B57E-4A7D-851A-BC4C17970E15}"/>
                </a:ext>
              </a:extLst>
            </p:cNvPr>
            <p:cNvGrpSpPr/>
            <p:nvPr/>
          </p:nvGrpSpPr>
          <p:grpSpPr>
            <a:xfrm>
              <a:off x="549026" y="3604260"/>
              <a:ext cx="3603873" cy="2060734"/>
              <a:chOff x="587127" y="224363"/>
              <a:chExt cx="3603873" cy="2060734"/>
            </a:xfrm>
          </p:grpSpPr>
          <p:sp>
            <p:nvSpPr>
              <p:cNvPr id="19" name="TextBox 18">
                <a:extLst>
                  <a:ext uri="{FF2B5EF4-FFF2-40B4-BE49-F238E27FC236}">
                    <a16:creationId xmlns:a16="http://schemas.microsoft.com/office/drawing/2014/main" id="{F3E80831-6EB9-4097-A3AB-967CF89B3780}"/>
                  </a:ext>
                </a:extLst>
              </p:cNvPr>
              <p:cNvSpPr txBox="1"/>
              <p:nvPr/>
            </p:nvSpPr>
            <p:spPr>
              <a:xfrm>
                <a:off x="609600" y="224363"/>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Fast installation</a:t>
                </a:r>
              </a:p>
            </p:txBody>
          </p:sp>
          <p:sp>
            <p:nvSpPr>
              <p:cNvPr id="20" name="TextBox 19">
                <a:extLst>
                  <a:ext uri="{FF2B5EF4-FFF2-40B4-BE49-F238E27FC236}">
                    <a16:creationId xmlns:a16="http://schemas.microsoft.com/office/drawing/2014/main" id="{5AD25A5B-1304-413A-87CA-EF11AC9B718C}"/>
                  </a:ext>
                </a:extLst>
              </p:cNvPr>
              <p:cNvSpPr txBox="1"/>
              <p:nvPr/>
            </p:nvSpPr>
            <p:spPr>
              <a:xfrm>
                <a:off x="587127" y="807769"/>
                <a:ext cx="3581400" cy="1477328"/>
              </a:xfrm>
              <a:prstGeom prst="rect">
                <a:avLst/>
              </a:prstGeom>
              <a:noFill/>
            </p:spPr>
            <p:txBody>
              <a:bodyPr wrap="square" rtlCol="0">
                <a:spAutoFit/>
              </a:bodyPr>
              <a:lstStyle/>
              <a:p>
                <a:r>
                  <a:rPr lang="en-US" dirty="0"/>
                  <a:t>Being a single stage construction with precut stone, tile or </a:t>
                </a:r>
                <a:r>
                  <a:rPr lang="en-US" dirty="0" err="1"/>
                  <a:t>HPL</a:t>
                </a:r>
                <a:r>
                  <a:rPr lang="en-US" dirty="0"/>
                  <a:t> panels, ultra fast construction – can bring down construction time from many weeks to a few days</a:t>
                </a:r>
              </a:p>
            </p:txBody>
          </p:sp>
        </p:grpSp>
        <p:grpSp>
          <p:nvGrpSpPr>
            <p:cNvPr id="16" name="Group 15">
              <a:extLst>
                <a:ext uri="{FF2B5EF4-FFF2-40B4-BE49-F238E27FC236}">
                  <a16:creationId xmlns:a16="http://schemas.microsoft.com/office/drawing/2014/main" id="{E3062AA9-E873-4654-A53D-B2FF0D849E74}"/>
                </a:ext>
              </a:extLst>
            </p:cNvPr>
            <p:cNvGrpSpPr/>
            <p:nvPr/>
          </p:nvGrpSpPr>
          <p:grpSpPr>
            <a:xfrm>
              <a:off x="526553" y="5662880"/>
              <a:ext cx="3603873" cy="814120"/>
              <a:chOff x="587127" y="748218"/>
              <a:chExt cx="3603873" cy="814120"/>
            </a:xfrm>
          </p:grpSpPr>
          <p:sp>
            <p:nvSpPr>
              <p:cNvPr id="17" name="TextBox 16">
                <a:extLst>
                  <a:ext uri="{FF2B5EF4-FFF2-40B4-BE49-F238E27FC236}">
                    <a16:creationId xmlns:a16="http://schemas.microsoft.com/office/drawing/2014/main" id="{D0D52D2B-8548-49BB-82D2-7069C9706656}"/>
                  </a:ext>
                </a:extLst>
              </p:cNvPr>
              <p:cNvSpPr txBox="1"/>
              <p:nvPr/>
            </p:nvSpPr>
            <p:spPr>
              <a:xfrm>
                <a:off x="609600" y="748218"/>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Relocatable</a:t>
                </a:r>
              </a:p>
            </p:txBody>
          </p:sp>
          <p:sp>
            <p:nvSpPr>
              <p:cNvPr id="18" name="TextBox 17">
                <a:extLst>
                  <a:ext uri="{FF2B5EF4-FFF2-40B4-BE49-F238E27FC236}">
                    <a16:creationId xmlns:a16="http://schemas.microsoft.com/office/drawing/2014/main" id="{18D18B18-0806-46BE-AEAD-CA64688966F8}"/>
                  </a:ext>
                </a:extLst>
              </p:cNvPr>
              <p:cNvSpPr txBox="1"/>
              <p:nvPr/>
            </p:nvSpPr>
            <p:spPr>
              <a:xfrm>
                <a:off x="587127" y="1193006"/>
                <a:ext cx="3581400" cy="369332"/>
              </a:xfrm>
              <a:prstGeom prst="rect">
                <a:avLst/>
              </a:prstGeom>
              <a:noFill/>
            </p:spPr>
            <p:txBody>
              <a:bodyPr wrap="square" rtlCol="0">
                <a:spAutoFit/>
              </a:bodyPr>
              <a:lstStyle/>
              <a:p>
                <a:endParaRPr lang="en-US" dirty="0"/>
              </a:p>
            </p:txBody>
          </p:sp>
        </p:grpSp>
      </p:grpSp>
      <p:sp>
        <p:nvSpPr>
          <p:cNvPr id="25" name="Rectangle 24">
            <a:extLst>
              <a:ext uri="{FF2B5EF4-FFF2-40B4-BE49-F238E27FC236}">
                <a16:creationId xmlns:a16="http://schemas.microsoft.com/office/drawing/2014/main" id="{CF7333D7-6064-4A57-9873-D91AD281316D}"/>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descr="A picture containing drawing, sign&#10;&#10;Description automatically generated">
            <a:extLst>
              <a:ext uri="{FF2B5EF4-FFF2-40B4-BE49-F238E27FC236}">
                <a16:creationId xmlns:a16="http://schemas.microsoft.com/office/drawing/2014/main" id="{2C299DC1-248D-4317-B91D-E119068144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pic>
        <p:nvPicPr>
          <p:cNvPr id="2" name="Graphic 1" descr="Video camera">
            <a:hlinkClick r:id="rId5"/>
            <a:extLst>
              <a:ext uri="{FF2B5EF4-FFF2-40B4-BE49-F238E27FC236}">
                <a16:creationId xmlns:a16="http://schemas.microsoft.com/office/drawing/2014/main" id="{C46DEA17-28B1-43AB-B8C1-2E926459D97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53000" y="255434"/>
            <a:ext cx="990600" cy="990600"/>
          </a:xfrm>
          <a:prstGeom prst="rect">
            <a:avLst/>
          </a:prstGeom>
        </p:spPr>
      </p:pic>
      <p:sp>
        <p:nvSpPr>
          <p:cNvPr id="3" name="TextBox 2">
            <a:extLst>
              <a:ext uri="{FF2B5EF4-FFF2-40B4-BE49-F238E27FC236}">
                <a16:creationId xmlns:a16="http://schemas.microsoft.com/office/drawing/2014/main" id="{F7C0460C-8A60-4CD4-8906-902497988190}"/>
              </a:ext>
            </a:extLst>
          </p:cNvPr>
          <p:cNvSpPr txBox="1"/>
          <p:nvPr/>
        </p:nvSpPr>
        <p:spPr>
          <a:xfrm>
            <a:off x="4971103" y="1100272"/>
            <a:ext cx="1124897" cy="954107"/>
          </a:xfrm>
          <a:prstGeom prst="rect">
            <a:avLst/>
          </a:prstGeom>
          <a:noFill/>
        </p:spPr>
        <p:txBody>
          <a:bodyPr wrap="square" rtlCol="0">
            <a:spAutoFit/>
          </a:bodyPr>
          <a:lstStyle/>
          <a:p>
            <a:r>
              <a:rPr lang="en-US" sz="1400" b="1" dirty="0">
                <a:hlinkClick r:id="rId5">
                  <a:extLst>
                    <a:ext uri="{A12FA001-AC4F-418D-AE19-62706E023703}">
                      <ahyp:hlinkClr xmlns:ahyp="http://schemas.microsoft.com/office/drawing/2018/hyperlinkcolor" val="tx"/>
                    </a:ext>
                  </a:extLst>
                </a:hlinkClick>
              </a:rPr>
              <a:t>Click here to Watch product video</a:t>
            </a:r>
            <a:endParaRPr lang="en-US" sz="1400" b="1" dirty="0"/>
          </a:p>
        </p:txBody>
      </p:sp>
      <p:sp>
        <p:nvSpPr>
          <p:cNvPr id="4" name="Rectangle: Rounded Corners 3">
            <a:extLst>
              <a:ext uri="{FF2B5EF4-FFF2-40B4-BE49-F238E27FC236}">
                <a16:creationId xmlns:a16="http://schemas.microsoft.com/office/drawing/2014/main" id="{66B2AAE5-CB95-4908-B48D-7147384ABDAF}"/>
              </a:ext>
            </a:extLst>
          </p:cNvPr>
          <p:cNvSpPr/>
          <p:nvPr/>
        </p:nvSpPr>
        <p:spPr>
          <a:xfrm>
            <a:off x="4800600" y="331633"/>
            <a:ext cx="1295400" cy="17227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B71A61-F31F-4C93-A7F4-62B2AB76825E}"/>
              </a:ext>
            </a:extLst>
          </p:cNvPr>
          <p:cNvSpPr txBox="1"/>
          <p:nvPr/>
        </p:nvSpPr>
        <p:spPr>
          <a:xfrm>
            <a:off x="9144000" y="5236580"/>
            <a:ext cx="1721796" cy="369332"/>
          </a:xfrm>
          <a:prstGeom prst="rect">
            <a:avLst/>
          </a:prstGeom>
          <a:noFill/>
        </p:spPr>
        <p:txBody>
          <a:bodyPr wrap="square" rtlCol="0">
            <a:spAutoFit/>
          </a:bodyPr>
          <a:lstStyle/>
          <a:p>
            <a:r>
              <a:rPr lang="en-US" dirty="0">
                <a:hlinkClick r:id="rId8">
                  <a:extLst>
                    <a:ext uri="{A12FA001-AC4F-418D-AE19-62706E023703}">
                      <ahyp:hlinkClr xmlns:ahyp="http://schemas.microsoft.com/office/drawing/2018/hyperlinkcolor" val="tx"/>
                    </a:ext>
                  </a:extLst>
                </a:hlinkClick>
              </a:rPr>
              <a:t>Go to webpage</a:t>
            </a:r>
            <a:endParaRPr lang="en-US" dirty="0"/>
          </a:p>
        </p:txBody>
      </p:sp>
      <p:pic>
        <p:nvPicPr>
          <p:cNvPr id="10" name="Graphic 9" descr="Internet">
            <a:hlinkClick r:id="rId8"/>
            <a:extLst>
              <a:ext uri="{FF2B5EF4-FFF2-40B4-BE49-F238E27FC236}">
                <a16:creationId xmlns:a16="http://schemas.microsoft.com/office/drawing/2014/main" id="{8F15D31D-82DE-42CA-987E-5E808E29EF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89596" y="4957886"/>
            <a:ext cx="777616" cy="777616"/>
          </a:xfrm>
          <a:prstGeom prst="rect">
            <a:avLst/>
          </a:prstGeom>
        </p:spPr>
      </p:pic>
      <p:sp>
        <p:nvSpPr>
          <p:cNvPr id="12" name="TextBox 11">
            <a:extLst>
              <a:ext uri="{FF2B5EF4-FFF2-40B4-BE49-F238E27FC236}">
                <a16:creationId xmlns:a16="http://schemas.microsoft.com/office/drawing/2014/main" id="{B4C9EF01-D595-497B-A8E0-A51504297BCB}"/>
              </a:ext>
            </a:extLst>
          </p:cNvPr>
          <p:cNvSpPr txBox="1"/>
          <p:nvPr/>
        </p:nvSpPr>
        <p:spPr>
          <a:xfrm>
            <a:off x="9144000" y="4743515"/>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144763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20190524_170646.jpg"/>
          <p:cNvPicPr>
            <a:picLocks noChangeAspect="1"/>
          </p:cNvPicPr>
          <p:nvPr/>
        </p:nvPicPr>
        <p:blipFill rotWithShape="1">
          <a:blip r:embed="rId2" cstate="email">
            <a:extLst>
              <a:ext uri="{28A0092B-C50C-407E-A947-70E740481C1C}">
                <a14:useLocalDpi xmlns:a14="http://schemas.microsoft.com/office/drawing/2010/main"/>
              </a:ext>
            </a:extLst>
          </a:blip>
          <a:srcRect b="-327"/>
          <a:stretch/>
        </p:blipFill>
        <p:spPr>
          <a:xfrm>
            <a:off x="-1" y="-1016"/>
            <a:ext cx="10994599" cy="6859016"/>
          </a:xfrm>
          <a:prstGeom prst="rect">
            <a:avLst/>
          </a:prstGeom>
        </p:spPr>
      </p:pic>
      <p:sp>
        <p:nvSpPr>
          <p:cNvPr id="10" name="Title 1">
            <a:extLst>
              <a:ext uri="{FF2B5EF4-FFF2-40B4-BE49-F238E27FC236}">
                <a16:creationId xmlns:a16="http://schemas.microsoft.com/office/drawing/2014/main" id="{013D95C2-065D-4548-B0D3-E11418D63B8A}"/>
              </a:ext>
            </a:extLst>
          </p:cNvPr>
          <p:cNvSpPr txBox="1">
            <a:spLocks/>
          </p:cNvSpPr>
          <p:nvPr/>
        </p:nvSpPr>
        <p:spPr>
          <a:xfrm>
            <a:off x="7239000" y="5717032"/>
            <a:ext cx="49530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Ceiling Trap Doors</a:t>
            </a:r>
            <a:endParaRPr lang="en-US" sz="8000" b="1" dirty="0">
              <a:solidFill>
                <a:srgbClr val="FFFFFF"/>
              </a:solidFill>
              <a:effectLst>
                <a:outerShdw blurRad="50800" dist="38100" dir="18900000" algn="bl" rotWithShape="0">
                  <a:prstClr val="black">
                    <a:alpha val="40000"/>
                  </a:prstClr>
                </a:outerShdw>
              </a:effectLst>
              <a:latin typeface="+mn-lt"/>
            </a:endParaRPr>
          </a:p>
        </p:txBody>
      </p:sp>
      <p:pic>
        <p:nvPicPr>
          <p:cNvPr id="4" name="Picture 3" descr="IMG_20181101_1033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08700" y="533400"/>
            <a:ext cx="5638800" cy="3735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Rectangle 25">
            <a:extLst>
              <a:ext uri="{FF2B5EF4-FFF2-40B4-BE49-F238E27FC236}">
                <a16:creationId xmlns:a16="http://schemas.microsoft.com/office/drawing/2014/main" id="{217920D9-0AC7-49BD-934D-B1EB854C7898}"/>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7" name="Picture 26" descr="A picture containing drawing, sign&#10;&#10;Description automatically generated">
            <a:extLst>
              <a:ext uri="{FF2B5EF4-FFF2-40B4-BE49-F238E27FC236}">
                <a16:creationId xmlns:a16="http://schemas.microsoft.com/office/drawing/2014/main" id="{3DA123C1-146A-4704-B3C6-BEBC6D9FE7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grpSp>
        <p:nvGrpSpPr>
          <p:cNvPr id="2" name="Group 1">
            <a:extLst>
              <a:ext uri="{FF2B5EF4-FFF2-40B4-BE49-F238E27FC236}">
                <a16:creationId xmlns:a16="http://schemas.microsoft.com/office/drawing/2014/main" id="{534DD717-1A8A-4593-9E61-07A0FBD50599}"/>
              </a:ext>
            </a:extLst>
          </p:cNvPr>
          <p:cNvGrpSpPr/>
          <p:nvPr/>
        </p:nvGrpSpPr>
        <p:grpSpPr>
          <a:xfrm>
            <a:off x="228600" y="228600"/>
            <a:ext cx="4267200" cy="6477000"/>
            <a:chOff x="228600" y="228600"/>
            <a:chExt cx="4267200" cy="6477000"/>
          </a:xfrm>
        </p:grpSpPr>
        <p:sp>
          <p:nvSpPr>
            <p:cNvPr id="12" name="Rectangle 11">
              <a:extLst>
                <a:ext uri="{FF2B5EF4-FFF2-40B4-BE49-F238E27FC236}">
                  <a16:creationId xmlns:a16="http://schemas.microsoft.com/office/drawing/2014/main" id="{79FAA779-E6E4-44CF-B403-DB19323BBA65}"/>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9211D17-3CF0-48EA-9E42-7CB09FE02823}"/>
                </a:ext>
              </a:extLst>
            </p:cNvPr>
            <p:cNvGrpSpPr/>
            <p:nvPr/>
          </p:nvGrpSpPr>
          <p:grpSpPr>
            <a:xfrm>
              <a:off x="476805" y="446097"/>
              <a:ext cx="3870573" cy="2060734"/>
              <a:chOff x="526553" y="609600"/>
              <a:chExt cx="3870573" cy="2060734"/>
            </a:xfrm>
          </p:grpSpPr>
          <p:sp>
            <p:nvSpPr>
              <p:cNvPr id="24" name="TextBox 23">
                <a:extLst>
                  <a:ext uri="{FF2B5EF4-FFF2-40B4-BE49-F238E27FC236}">
                    <a16:creationId xmlns:a16="http://schemas.microsoft.com/office/drawing/2014/main" id="{F7ED92F7-7C05-4AE1-9129-F7F5EFB0662A}"/>
                  </a:ext>
                </a:extLst>
              </p:cNvPr>
              <p:cNvSpPr txBox="1"/>
              <p:nvPr/>
            </p:nvSpPr>
            <p:spPr>
              <a:xfrm>
                <a:off x="526553" y="609600"/>
                <a:ext cx="3870573"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Very big sizes</a:t>
                </a:r>
              </a:p>
            </p:txBody>
          </p:sp>
          <p:sp>
            <p:nvSpPr>
              <p:cNvPr id="25" name="TextBox 24">
                <a:extLst>
                  <a:ext uri="{FF2B5EF4-FFF2-40B4-BE49-F238E27FC236}">
                    <a16:creationId xmlns:a16="http://schemas.microsoft.com/office/drawing/2014/main" id="{F4F6A0DB-7419-4983-80A2-2C968251D8F9}"/>
                  </a:ext>
                </a:extLst>
              </p:cNvPr>
              <p:cNvSpPr txBox="1"/>
              <p:nvPr/>
            </p:nvSpPr>
            <p:spPr>
              <a:xfrm>
                <a:off x="587127" y="1193006"/>
                <a:ext cx="3581400" cy="1477328"/>
              </a:xfrm>
              <a:prstGeom prst="rect">
                <a:avLst/>
              </a:prstGeom>
              <a:noFill/>
            </p:spPr>
            <p:txBody>
              <a:bodyPr wrap="square" rtlCol="0">
                <a:spAutoFit/>
              </a:bodyPr>
              <a:lstStyle/>
              <a:p>
                <a:r>
                  <a:rPr lang="en-US" dirty="0"/>
                  <a:t>We make ceiling trap doors of biggest sizes and deliver all over </a:t>
                </a:r>
                <a:r>
                  <a:rPr lang="en-US" dirty="0" err="1"/>
                  <a:t>india</a:t>
                </a:r>
                <a:r>
                  <a:rPr lang="en-US" dirty="0"/>
                  <a:t>; We make them as per customer sizes with minimum TAT</a:t>
                </a:r>
              </a:p>
              <a:p>
                <a:endParaRPr lang="en-US" dirty="0"/>
              </a:p>
            </p:txBody>
          </p:sp>
        </p:grpSp>
        <p:grpSp>
          <p:nvGrpSpPr>
            <p:cNvPr id="15" name="Group 14">
              <a:extLst>
                <a:ext uri="{FF2B5EF4-FFF2-40B4-BE49-F238E27FC236}">
                  <a16:creationId xmlns:a16="http://schemas.microsoft.com/office/drawing/2014/main" id="{0E9FECC2-EDC8-4AD3-9617-4735AF22F818}"/>
                </a:ext>
              </a:extLst>
            </p:cNvPr>
            <p:cNvGrpSpPr/>
            <p:nvPr/>
          </p:nvGrpSpPr>
          <p:grpSpPr>
            <a:xfrm>
              <a:off x="444692" y="2258024"/>
              <a:ext cx="3603873" cy="1506736"/>
              <a:chOff x="587127" y="609600"/>
              <a:chExt cx="3603873" cy="1506736"/>
            </a:xfrm>
          </p:grpSpPr>
          <p:sp>
            <p:nvSpPr>
              <p:cNvPr id="22" name="TextBox 21">
                <a:extLst>
                  <a:ext uri="{FF2B5EF4-FFF2-40B4-BE49-F238E27FC236}">
                    <a16:creationId xmlns:a16="http://schemas.microsoft.com/office/drawing/2014/main" id="{70FEE333-ED4B-48A8-B22E-B7467BDB9895}"/>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Unobtrusive</a:t>
                </a:r>
              </a:p>
            </p:txBody>
          </p:sp>
          <p:sp>
            <p:nvSpPr>
              <p:cNvPr id="23" name="TextBox 22">
                <a:extLst>
                  <a:ext uri="{FF2B5EF4-FFF2-40B4-BE49-F238E27FC236}">
                    <a16:creationId xmlns:a16="http://schemas.microsoft.com/office/drawing/2014/main" id="{2CC5D5BF-5B53-4DE7-88B0-42B4E50DC909}"/>
                  </a:ext>
                </a:extLst>
              </p:cNvPr>
              <p:cNvSpPr txBox="1"/>
              <p:nvPr/>
            </p:nvSpPr>
            <p:spPr>
              <a:xfrm>
                <a:off x="587127" y="1193006"/>
                <a:ext cx="3581400" cy="923330"/>
              </a:xfrm>
              <a:prstGeom prst="rect">
                <a:avLst/>
              </a:prstGeom>
              <a:noFill/>
            </p:spPr>
            <p:txBody>
              <a:bodyPr wrap="square" rtlCol="0">
                <a:spAutoFit/>
              </a:bodyPr>
              <a:lstStyle/>
              <a:p>
                <a:r>
                  <a:rPr lang="en-US" dirty="0"/>
                  <a:t>They have same finish as rest of ceiling and just a 2mm groove all around</a:t>
                </a:r>
              </a:p>
            </p:txBody>
          </p:sp>
        </p:grpSp>
        <p:grpSp>
          <p:nvGrpSpPr>
            <p:cNvPr id="16" name="Group 15">
              <a:extLst>
                <a:ext uri="{FF2B5EF4-FFF2-40B4-BE49-F238E27FC236}">
                  <a16:creationId xmlns:a16="http://schemas.microsoft.com/office/drawing/2014/main" id="{4A40FFA4-28EC-4532-B43E-1E26149A026F}"/>
                </a:ext>
              </a:extLst>
            </p:cNvPr>
            <p:cNvGrpSpPr/>
            <p:nvPr/>
          </p:nvGrpSpPr>
          <p:grpSpPr>
            <a:xfrm>
              <a:off x="411843" y="3764038"/>
              <a:ext cx="3603873" cy="1229737"/>
              <a:chOff x="587127" y="224363"/>
              <a:chExt cx="3603873" cy="1229737"/>
            </a:xfrm>
          </p:grpSpPr>
          <p:sp>
            <p:nvSpPr>
              <p:cNvPr id="20" name="TextBox 19">
                <a:extLst>
                  <a:ext uri="{FF2B5EF4-FFF2-40B4-BE49-F238E27FC236}">
                    <a16:creationId xmlns:a16="http://schemas.microsoft.com/office/drawing/2014/main" id="{246E9289-B2E2-4EA9-B893-459F07202857}"/>
                  </a:ext>
                </a:extLst>
              </p:cNvPr>
              <p:cNvSpPr txBox="1"/>
              <p:nvPr/>
            </p:nvSpPr>
            <p:spPr>
              <a:xfrm>
                <a:off x="609600" y="224363"/>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Fast installation</a:t>
                </a:r>
              </a:p>
            </p:txBody>
          </p:sp>
          <p:sp>
            <p:nvSpPr>
              <p:cNvPr id="21" name="TextBox 20">
                <a:extLst>
                  <a:ext uri="{FF2B5EF4-FFF2-40B4-BE49-F238E27FC236}">
                    <a16:creationId xmlns:a16="http://schemas.microsoft.com/office/drawing/2014/main" id="{91231B94-F301-4C33-AF8E-0E8F8A991994}"/>
                  </a:ext>
                </a:extLst>
              </p:cNvPr>
              <p:cNvSpPr txBox="1"/>
              <p:nvPr/>
            </p:nvSpPr>
            <p:spPr>
              <a:xfrm>
                <a:off x="587127" y="807769"/>
                <a:ext cx="3581400" cy="646331"/>
              </a:xfrm>
              <a:prstGeom prst="rect">
                <a:avLst/>
              </a:prstGeom>
              <a:noFill/>
            </p:spPr>
            <p:txBody>
              <a:bodyPr wrap="square" rtlCol="0">
                <a:spAutoFit/>
              </a:bodyPr>
              <a:lstStyle/>
              <a:p>
                <a:r>
                  <a:rPr lang="en-US" dirty="0"/>
                  <a:t>They are very simple and fast to install</a:t>
                </a:r>
              </a:p>
            </p:txBody>
          </p:sp>
        </p:grpSp>
        <p:grpSp>
          <p:nvGrpSpPr>
            <p:cNvPr id="28" name="Group 27">
              <a:extLst>
                <a:ext uri="{FF2B5EF4-FFF2-40B4-BE49-F238E27FC236}">
                  <a16:creationId xmlns:a16="http://schemas.microsoft.com/office/drawing/2014/main" id="{C913F1C7-55C6-4BDC-9D54-13B577E50FFF}"/>
                </a:ext>
              </a:extLst>
            </p:cNvPr>
            <p:cNvGrpSpPr/>
            <p:nvPr/>
          </p:nvGrpSpPr>
          <p:grpSpPr>
            <a:xfrm>
              <a:off x="411843" y="5058516"/>
              <a:ext cx="3603873" cy="1506736"/>
              <a:chOff x="587127" y="224363"/>
              <a:chExt cx="3603873" cy="1506736"/>
            </a:xfrm>
          </p:grpSpPr>
          <p:sp>
            <p:nvSpPr>
              <p:cNvPr id="29" name="TextBox 28">
                <a:extLst>
                  <a:ext uri="{FF2B5EF4-FFF2-40B4-BE49-F238E27FC236}">
                    <a16:creationId xmlns:a16="http://schemas.microsoft.com/office/drawing/2014/main" id="{707BA351-F70F-4300-BFCB-A8406BAB931A}"/>
                  </a:ext>
                </a:extLst>
              </p:cNvPr>
              <p:cNvSpPr txBox="1"/>
              <p:nvPr/>
            </p:nvSpPr>
            <p:spPr>
              <a:xfrm>
                <a:off x="609600" y="224363"/>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Safe and strong</a:t>
                </a:r>
              </a:p>
            </p:txBody>
          </p:sp>
          <p:sp>
            <p:nvSpPr>
              <p:cNvPr id="30" name="TextBox 29">
                <a:extLst>
                  <a:ext uri="{FF2B5EF4-FFF2-40B4-BE49-F238E27FC236}">
                    <a16:creationId xmlns:a16="http://schemas.microsoft.com/office/drawing/2014/main" id="{F419C288-815F-4791-87C7-DEA9C16452FE}"/>
                  </a:ext>
                </a:extLst>
              </p:cNvPr>
              <p:cNvSpPr txBox="1"/>
              <p:nvPr/>
            </p:nvSpPr>
            <p:spPr>
              <a:xfrm>
                <a:off x="587127" y="807769"/>
                <a:ext cx="3581400" cy="923330"/>
              </a:xfrm>
              <a:prstGeom prst="rect">
                <a:avLst/>
              </a:prstGeom>
              <a:noFill/>
            </p:spPr>
            <p:txBody>
              <a:bodyPr wrap="square" rtlCol="0">
                <a:spAutoFit/>
              </a:bodyPr>
              <a:lstStyle/>
              <a:p>
                <a:r>
                  <a:rPr lang="en-US" dirty="0"/>
                  <a:t>They are engineered not to bend or warp and </a:t>
                </a:r>
                <a:r>
                  <a:rPr lang="en-US" dirty="0" err="1"/>
                  <a:t>athe</a:t>
                </a:r>
                <a:r>
                  <a:rPr lang="en-US" dirty="0"/>
                  <a:t> shutters cannot fall down dur to inbuilt locking</a:t>
                </a:r>
              </a:p>
            </p:txBody>
          </p:sp>
        </p:grpSp>
      </p:grpSp>
      <p:pic>
        <p:nvPicPr>
          <p:cNvPr id="3" name="Graphic 2" descr="Video camera">
            <a:hlinkClick r:id="rId5"/>
            <a:extLst>
              <a:ext uri="{FF2B5EF4-FFF2-40B4-BE49-F238E27FC236}">
                <a16:creationId xmlns:a16="http://schemas.microsoft.com/office/drawing/2014/main" id="{1E74F7EA-5E01-402E-8029-6E2CB673354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1226" y="446097"/>
            <a:ext cx="990600" cy="990600"/>
          </a:xfrm>
          <a:prstGeom prst="rect">
            <a:avLst/>
          </a:prstGeom>
        </p:spPr>
      </p:pic>
      <p:sp>
        <p:nvSpPr>
          <p:cNvPr id="5" name="TextBox 4">
            <a:extLst>
              <a:ext uri="{FF2B5EF4-FFF2-40B4-BE49-F238E27FC236}">
                <a16:creationId xmlns:a16="http://schemas.microsoft.com/office/drawing/2014/main" id="{53FAE681-2FAA-450F-8840-995AF6B4C085}"/>
              </a:ext>
            </a:extLst>
          </p:cNvPr>
          <p:cNvSpPr txBox="1"/>
          <p:nvPr/>
        </p:nvSpPr>
        <p:spPr>
          <a:xfrm>
            <a:off x="4769329" y="1290935"/>
            <a:ext cx="1124897" cy="954107"/>
          </a:xfrm>
          <a:prstGeom prst="rect">
            <a:avLst/>
          </a:prstGeom>
          <a:noFill/>
        </p:spPr>
        <p:txBody>
          <a:bodyPr wrap="square" rtlCol="0">
            <a:spAutoFit/>
          </a:bodyPr>
          <a:lstStyle/>
          <a:p>
            <a:r>
              <a:rPr lang="en-US" sz="1400" b="1" dirty="0">
                <a:hlinkClick r:id="rId5">
                  <a:extLst>
                    <a:ext uri="{A12FA001-AC4F-418D-AE19-62706E023703}">
                      <ahyp:hlinkClr xmlns:ahyp="http://schemas.microsoft.com/office/drawing/2018/hyperlinkcolor" val="tx"/>
                    </a:ext>
                  </a:extLst>
                </a:hlinkClick>
              </a:rPr>
              <a:t>Click here to Watch product video</a:t>
            </a:r>
            <a:endParaRPr lang="en-US" sz="1400" b="1" dirty="0"/>
          </a:p>
        </p:txBody>
      </p:sp>
      <p:sp>
        <p:nvSpPr>
          <p:cNvPr id="6" name="Rectangle: Rounded Corners 5">
            <a:extLst>
              <a:ext uri="{FF2B5EF4-FFF2-40B4-BE49-F238E27FC236}">
                <a16:creationId xmlns:a16="http://schemas.microsoft.com/office/drawing/2014/main" id="{9919AA1C-0279-45D6-AA96-39195808BD9A}"/>
              </a:ext>
            </a:extLst>
          </p:cNvPr>
          <p:cNvSpPr/>
          <p:nvPr/>
        </p:nvSpPr>
        <p:spPr>
          <a:xfrm>
            <a:off x="4598826" y="522296"/>
            <a:ext cx="1295400" cy="17227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18DC47-6A07-4B65-A7BF-9417F62ED1B7}"/>
              </a:ext>
            </a:extLst>
          </p:cNvPr>
          <p:cNvSpPr txBox="1"/>
          <p:nvPr/>
        </p:nvSpPr>
        <p:spPr>
          <a:xfrm>
            <a:off x="7202432" y="5324593"/>
            <a:ext cx="1721796" cy="369332"/>
          </a:xfrm>
          <a:prstGeom prst="rect">
            <a:avLst/>
          </a:prstGeom>
          <a:noFill/>
        </p:spPr>
        <p:txBody>
          <a:bodyPr wrap="square" rtlCol="0">
            <a:spAutoFit/>
          </a:bodyPr>
          <a:lstStyle/>
          <a:p>
            <a:r>
              <a:rPr lang="en-US" dirty="0">
                <a:hlinkClick r:id="rId8">
                  <a:extLst>
                    <a:ext uri="{A12FA001-AC4F-418D-AE19-62706E023703}">
                      <ahyp:hlinkClr xmlns:ahyp="http://schemas.microsoft.com/office/drawing/2018/hyperlinkcolor" val="tx"/>
                    </a:ext>
                  </a:extLst>
                </a:hlinkClick>
              </a:rPr>
              <a:t>Go to webpage</a:t>
            </a:r>
            <a:endParaRPr lang="en-US" dirty="0"/>
          </a:p>
        </p:txBody>
      </p:sp>
      <p:pic>
        <p:nvPicPr>
          <p:cNvPr id="9" name="Graphic 8" descr="Internet">
            <a:hlinkClick r:id="rId8"/>
            <a:extLst>
              <a:ext uri="{FF2B5EF4-FFF2-40B4-BE49-F238E27FC236}">
                <a16:creationId xmlns:a16="http://schemas.microsoft.com/office/drawing/2014/main" id="{BB67DF5D-24E6-4B6A-BB9C-F45A436993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8028" y="5045899"/>
            <a:ext cx="777616" cy="777616"/>
          </a:xfrm>
          <a:prstGeom prst="rect">
            <a:avLst/>
          </a:prstGeom>
        </p:spPr>
      </p:pic>
      <p:sp>
        <p:nvSpPr>
          <p:cNvPr id="11" name="TextBox 10">
            <a:extLst>
              <a:ext uri="{FF2B5EF4-FFF2-40B4-BE49-F238E27FC236}">
                <a16:creationId xmlns:a16="http://schemas.microsoft.com/office/drawing/2014/main" id="{1FB172B5-5358-44E8-99FE-01E9F39A0659}"/>
              </a:ext>
            </a:extLst>
          </p:cNvPr>
          <p:cNvSpPr txBox="1"/>
          <p:nvPr/>
        </p:nvSpPr>
        <p:spPr>
          <a:xfrm>
            <a:off x="7239000" y="4825434"/>
            <a:ext cx="2819400" cy="307777"/>
          </a:xfrm>
          <a:prstGeom prst="rect">
            <a:avLst/>
          </a:prstGeom>
          <a:noFill/>
        </p:spPr>
        <p:txBody>
          <a:bodyPr wrap="square" rtlCol="0">
            <a:spAutoFit/>
          </a:bodyPr>
          <a:lstStyle/>
          <a:p>
            <a:r>
              <a:rPr lang="en-US" sz="1400" i="1" dirty="0"/>
              <a:t>To download go to the webpage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building&#10;&#10;Description automatically generated">
            <a:extLst>
              <a:ext uri="{FF2B5EF4-FFF2-40B4-BE49-F238E27FC236}">
                <a16:creationId xmlns:a16="http://schemas.microsoft.com/office/drawing/2014/main" id="{535586B4-D875-4698-B466-DC16E89B29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8164051" cy="6857999"/>
          </a:xfrm>
          <a:prstGeom prst="rect">
            <a:avLst/>
          </a:prstGeom>
        </p:spPr>
      </p:pic>
      <p:pic>
        <p:nvPicPr>
          <p:cNvPr id="3" name="Picture 2" descr="A close up of an object&#10;&#10;Description automatically generated">
            <a:extLst>
              <a:ext uri="{FF2B5EF4-FFF2-40B4-BE49-F238E27FC236}">
                <a16:creationId xmlns:a16="http://schemas.microsoft.com/office/drawing/2014/main" id="{F88A63A9-B769-45E3-B5EE-21B89524DC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2900" y="2895600"/>
            <a:ext cx="4191000" cy="2852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close up of a piece of paper&#10;&#10;Description automatically generated">
            <a:extLst>
              <a:ext uri="{FF2B5EF4-FFF2-40B4-BE49-F238E27FC236}">
                <a16:creationId xmlns:a16="http://schemas.microsoft.com/office/drawing/2014/main" id="{818FFDC6-33DB-4644-867C-675CE786AB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96074" y="1"/>
            <a:ext cx="4157826" cy="2852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0233B73F-97B5-419C-B4E3-8FC2E34EEA97}"/>
              </a:ext>
            </a:extLst>
          </p:cNvPr>
          <p:cNvSpPr txBox="1">
            <a:spLocks/>
          </p:cNvSpPr>
          <p:nvPr/>
        </p:nvSpPr>
        <p:spPr>
          <a:xfrm>
            <a:off x="5905500" y="5791200"/>
            <a:ext cx="62484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Modular Baffle Ceilings</a:t>
            </a:r>
            <a:endParaRPr lang="en-US" sz="8000" b="1" dirty="0">
              <a:solidFill>
                <a:srgbClr val="FFFFFF"/>
              </a:solidFill>
              <a:effectLst>
                <a:outerShdw blurRad="50800" dist="38100" dir="18900000" algn="bl" rotWithShape="0">
                  <a:prstClr val="black">
                    <a:alpha val="40000"/>
                  </a:prstClr>
                </a:outerShdw>
              </a:effectLst>
              <a:latin typeface="+mn-lt"/>
            </a:endParaRPr>
          </a:p>
        </p:txBody>
      </p:sp>
      <p:sp>
        <p:nvSpPr>
          <p:cNvPr id="12" name="Rectangle 11">
            <a:extLst>
              <a:ext uri="{FF2B5EF4-FFF2-40B4-BE49-F238E27FC236}">
                <a16:creationId xmlns:a16="http://schemas.microsoft.com/office/drawing/2014/main" id="{7AFC954F-EDC8-4CA2-BF9D-B7B423B76FF4}"/>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descr="A picture containing drawing, sign&#10;&#10;Description automatically generated">
            <a:extLst>
              <a:ext uri="{FF2B5EF4-FFF2-40B4-BE49-F238E27FC236}">
                <a16:creationId xmlns:a16="http://schemas.microsoft.com/office/drawing/2014/main" id="{8033433F-EC1F-4794-99B9-5DF1819B4A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grpSp>
        <p:nvGrpSpPr>
          <p:cNvPr id="9" name="Group 8">
            <a:extLst>
              <a:ext uri="{FF2B5EF4-FFF2-40B4-BE49-F238E27FC236}">
                <a16:creationId xmlns:a16="http://schemas.microsoft.com/office/drawing/2014/main" id="{ADE437D2-E29A-4D02-86B3-98040F006349}"/>
              </a:ext>
            </a:extLst>
          </p:cNvPr>
          <p:cNvGrpSpPr/>
          <p:nvPr/>
        </p:nvGrpSpPr>
        <p:grpSpPr>
          <a:xfrm>
            <a:off x="228600" y="228600"/>
            <a:ext cx="4267200" cy="6477000"/>
            <a:chOff x="228600" y="228600"/>
            <a:chExt cx="4267200" cy="6477000"/>
          </a:xfrm>
        </p:grpSpPr>
        <p:sp>
          <p:nvSpPr>
            <p:cNvPr id="15" name="Rectangle 14">
              <a:extLst>
                <a:ext uri="{FF2B5EF4-FFF2-40B4-BE49-F238E27FC236}">
                  <a16:creationId xmlns:a16="http://schemas.microsoft.com/office/drawing/2014/main" id="{F2E7886F-C49F-47DF-9753-32F9CD2005B1}"/>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AEC749A-E5E5-49B7-883C-668B6ED2236A}"/>
                </a:ext>
              </a:extLst>
            </p:cNvPr>
            <p:cNvGrpSpPr/>
            <p:nvPr/>
          </p:nvGrpSpPr>
          <p:grpSpPr>
            <a:xfrm>
              <a:off x="476805" y="446097"/>
              <a:ext cx="3870573" cy="5107721"/>
              <a:chOff x="526553" y="609600"/>
              <a:chExt cx="3870573" cy="5107721"/>
            </a:xfrm>
          </p:grpSpPr>
          <p:sp>
            <p:nvSpPr>
              <p:cNvPr id="26" name="TextBox 25">
                <a:extLst>
                  <a:ext uri="{FF2B5EF4-FFF2-40B4-BE49-F238E27FC236}">
                    <a16:creationId xmlns:a16="http://schemas.microsoft.com/office/drawing/2014/main" id="{8ECF251D-722A-49D9-AE35-6B1797470B61}"/>
                  </a:ext>
                </a:extLst>
              </p:cNvPr>
              <p:cNvSpPr txBox="1"/>
              <p:nvPr/>
            </p:nvSpPr>
            <p:spPr>
              <a:xfrm>
                <a:off x="526553" y="609600"/>
                <a:ext cx="3870573" cy="584775"/>
              </a:xfrm>
              <a:prstGeom prst="rect">
                <a:avLst/>
              </a:prstGeom>
              <a:noFill/>
            </p:spPr>
            <p:txBody>
              <a:bodyPr wrap="square" rtlCol="0">
                <a:spAutoFit/>
              </a:bodyPr>
              <a:lstStyle/>
              <a:p>
                <a:r>
                  <a:rPr lang="en-US" sz="3200" baseline="30000" dirty="0">
                    <a:solidFill>
                      <a:srgbClr val="FFCC00"/>
                    </a:solidFill>
                    <a:latin typeface="Bodoni Bd BT" panose="02070803080706020303" pitchFamily="18" charset="0"/>
                  </a:rPr>
                  <a:t>Patent</a:t>
                </a:r>
                <a:r>
                  <a:rPr lang="en-US" sz="3200" dirty="0">
                    <a:solidFill>
                      <a:srgbClr val="FFCC00"/>
                    </a:solidFill>
                    <a:latin typeface="Bodoni Bd BT" panose="02070803080706020303" pitchFamily="18" charset="0"/>
                  </a:rPr>
                  <a:t> unique designs</a:t>
                </a:r>
              </a:p>
            </p:txBody>
          </p:sp>
          <p:sp>
            <p:nvSpPr>
              <p:cNvPr id="27" name="TextBox 26">
                <a:extLst>
                  <a:ext uri="{FF2B5EF4-FFF2-40B4-BE49-F238E27FC236}">
                    <a16:creationId xmlns:a16="http://schemas.microsoft.com/office/drawing/2014/main" id="{0A353F2C-A46E-439D-81A2-0AEE96B69103}"/>
                  </a:ext>
                </a:extLst>
              </p:cNvPr>
              <p:cNvSpPr txBox="1"/>
              <p:nvPr/>
            </p:nvSpPr>
            <p:spPr>
              <a:xfrm>
                <a:off x="587127" y="1193006"/>
                <a:ext cx="3581400" cy="4524315"/>
              </a:xfrm>
              <a:prstGeom prst="rect">
                <a:avLst/>
              </a:prstGeom>
              <a:noFill/>
            </p:spPr>
            <p:txBody>
              <a:bodyPr wrap="square" rtlCol="0">
                <a:spAutoFit/>
              </a:bodyPr>
              <a:lstStyle/>
              <a:p>
                <a:r>
                  <a:rPr lang="en-US" dirty="0"/>
                  <a:t>Very unique designs not available any where in the world</a:t>
                </a:r>
              </a:p>
              <a:p>
                <a:endParaRPr lang="en-US" dirty="0"/>
              </a:p>
              <a:p>
                <a:r>
                  <a:rPr lang="en-US" dirty="0"/>
                  <a:t>Baffles with </a:t>
                </a:r>
                <a:r>
                  <a:rPr lang="en-US" b="1" dirty="0">
                    <a:solidFill>
                      <a:srgbClr val="FFC000"/>
                    </a:solidFill>
                  </a:rPr>
                  <a:t>changeable unique finishes</a:t>
                </a:r>
                <a:r>
                  <a:rPr lang="en-US" dirty="0"/>
                  <a:t> like lacquered glass, cork, veneer, printed vinyl, laminate </a:t>
                </a:r>
                <a:r>
                  <a:rPr lang="en-US" dirty="0" err="1"/>
                  <a:t>etc</a:t>
                </a:r>
                <a:endParaRPr lang="en-US" dirty="0"/>
              </a:p>
              <a:p>
                <a:endParaRPr lang="en-US" dirty="0"/>
              </a:p>
              <a:p>
                <a:r>
                  <a:rPr lang="en-US" dirty="0"/>
                  <a:t>Cost effective </a:t>
                </a:r>
                <a:r>
                  <a:rPr lang="en-US" b="1" dirty="0">
                    <a:solidFill>
                      <a:srgbClr val="FFC000"/>
                    </a:solidFill>
                  </a:rPr>
                  <a:t>Baffles with any height </a:t>
                </a:r>
                <a:r>
                  <a:rPr lang="en-US" dirty="0"/>
                  <a:t>and high NRC value</a:t>
                </a:r>
              </a:p>
              <a:p>
                <a:endParaRPr lang="en-US" dirty="0"/>
              </a:p>
              <a:p>
                <a:r>
                  <a:rPr lang="en-US" b="1" dirty="0">
                    <a:solidFill>
                      <a:srgbClr val="FFC000"/>
                    </a:solidFill>
                  </a:rPr>
                  <a:t>Stackable modular baffles</a:t>
                </a:r>
              </a:p>
              <a:p>
                <a:endParaRPr lang="en-US" dirty="0"/>
              </a:p>
              <a:p>
                <a:r>
                  <a:rPr lang="en-US" dirty="0"/>
                  <a:t>Baffles in </a:t>
                </a:r>
                <a:r>
                  <a:rPr lang="en-US" b="1" dirty="0">
                    <a:solidFill>
                      <a:srgbClr val="FFC000"/>
                    </a:solidFill>
                  </a:rPr>
                  <a:t>solid </a:t>
                </a:r>
                <a:r>
                  <a:rPr lang="en-US" b="1" dirty="0" err="1">
                    <a:solidFill>
                      <a:srgbClr val="FFC000"/>
                    </a:solidFill>
                  </a:rPr>
                  <a:t>colours</a:t>
                </a:r>
                <a:r>
                  <a:rPr lang="en-US" b="1" dirty="0">
                    <a:solidFill>
                      <a:srgbClr val="FFC000"/>
                    </a:solidFill>
                  </a:rPr>
                  <a:t> </a:t>
                </a:r>
                <a:r>
                  <a:rPr lang="en-US" dirty="0"/>
                  <a:t>as well as </a:t>
                </a:r>
                <a:r>
                  <a:rPr lang="en-US" b="1" dirty="0">
                    <a:solidFill>
                      <a:srgbClr val="FFC000"/>
                    </a:solidFill>
                  </a:rPr>
                  <a:t>wood finishes</a:t>
                </a:r>
              </a:p>
              <a:p>
                <a:endParaRPr lang="en-US" dirty="0"/>
              </a:p>
              <a:p>
                <a:endParaRPr lang="en-US" dirty="0"/>
              </a:p>
            </p:txBody>
          </p:sp>
        </p:grpSp>
      </p:grpSp>
      <p:sp>
        <p:nvSpPr>
          <p:cNvPr id="7" name="Rectangle 6">
            <a:extLst>
              <a:ext uri="{FF2B5EF4-FFF2-40B4-BE49-F238E27FC236}">
                <a16:creationId xmlns:a16="http://schemas.microsoft.com/office/drawing/2014/main" id="{91C8F64E-533D-4EC8-BE06-9552FC83CEA8}"/>
              </a:ext>
            </a:extLst>
          </p:cNvPr>
          <p:cNvSpPr/>
          <p:nvPr/>
        </p:nvSpPr>
        <p:spPr>
          <a:xfrm>
            <a:off x="9372600" y="4830040"/>
            <a:ext cx="2667000" cy="918535"/>
          </a:xfrm>
          <a:prstGeom prst="rect">
            <a:avLst/>
          </a:prstGeom>
          <a:solidFill>
            <a:srgbClr val="00000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C1ADEE-0B03-4206-AB6C-DA88D7B8454E}"/>
              </a:ext>
            </a:extLst>
          </p:cNvPr>
          <p:cNvSpPr txBox="1"/>
          <p:nvPr/>
        </p:nvSpPr>
        <p:spPr>
          <a:xfrm>
            <a:off x="9520733" y="5262623"/>
            <a:ext cx="1721796" cy="369332"/>
          </a:xfrm>
          <a:prstGeom prst="rect">
            <a:avLst/>
          </a:prstGeom>
          <a:noFill/>
        </p:spPr>
        <p:txBody>
          <a:bodyPr wrap="square" rtlCol="0">
            <a:spAutoFit/>
          </a:bodyPr>
          <a:lstStyle/>
          <a:p>
            <a:r>
              <a:rPr lang="en-US" dirty="0">
                <a:hlinkClick r:id="rId6">
                  <a:extLst>
                    <a:ext uri="{A12FA001-AC4F-418D-AE19-62706E023703}">
                      <ahyp:hlinkClr xmlns:ahyp="http://schemas.microsoft.com/office/drawing/2018/hyperlinkcolor" val="tx"/>
                    </a:ext>
                  </a:extLst>
                </a:hlinkClick>
              </a:rPr>
              <a:t>Go to webpage</a:t>
            </a:r>
            <a:endParaRPr lang="en-US" dirty="0"/>
          </a:p>
        </p:txBody>
      </p:sp>
      <p:pic>
        <p:nvPicPr>
          <p:cNvPr id="5" name="Graphic 4" descr="Internet">
            <a:hlinkClick r:id="rId6"/>
            <a:extLst>
              <a:ext uri="{FF2B5EF4-FFF2-40B4-BE49-F238E27FC236}">
                <a16:creationId xmlns:a16="http://schemas.microsoft.com/office/drawing/2014/main" id="{22E94FDD-7033-45B6-9460-A9FE1ECB60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66329" y="4983929"/>
            <a:ext cx="777616" cy="777616"/>
          </a:xfrm>
          <a:prstGeom prst="rect">
            <a:avLst/>
          </a:prstGeom>
        </p:spPr>
      </p:pic>
      <p:sp>
        <p:nvSpPr>
          <p:cNvPr id="10" name="TextBox 9">
            <a:extLst>
              <a:ext uri="{FF2B5EF4-FFF2-40B4-BE49-F238E27FC236}">
                <a16:creationId xmlns:a16="http://schemas.microsoft.com/office/drawing/2014/main" id="{2C1BC571-7354-4923-A1D9-ABD61CBBD629}"/>
              </a:ext>
            </a:extLst>
          </p:cNvPr>
          <p:cNvSpPr txBox="1"/>
          <p:nvPr/>
        </p:nvSpPr>
        <p:spPr>
          <a:xfrm>
            <a:off x="9362062" y="4830040"/>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3438047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furniture, table, room&#10;&#10;Description automatically generated">
            <a:extLst>
              <a:ext uri="{FF2B5EF4-FFF2-40B4-BE49-F238E27FC236}">
                <a16:creationId xmlns:a16="http://schemas.microsoft.com/office/drawing/2014/main" id="{49D6103D-7D30-4663-952F-0ADEFF74C4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887"/>
            <a:ext cx="8943690" cy="6868887"/>
          </a:xfrm>
          <a:prstGeom prst="rect">
            <a:avLst/>
          </a:prstGeom>
        </p:spPr>
      </p:pic>
      <p:pic>
        <p:nvPicPr>
          <p:cNvPr id="12" name="Picture 11" descr="A close up of a stool&#10;&#10;Description automatically generated">
            <a:extLst>
              <a:ext uri="{FF2B5EF4-FFF2-40B4-BE49-F238E27FC236}">
                <a16:creationId xmlns:a16="http://schemas.microsoft.com/office/drawing/2014/main" id="{B5A708D9-61F1-4627-81BA-DA106409A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400" y="-10886"/>
            <a:ext cx="4800600" cy="3600450"/>
          </a:xfrm>
          <a:prstGeom prst="rect">
            <a:avLst/>
          </a:prstGeom>
        </p:spPr>
      </p:pic>
      <p:pic>
        <p:nvPicPr>
          <p:cNvPr id="6" name="Picture 5">
            <a:extLst>
              <a:ext uri="{FF2B5EF4-FFF2-40B4-BE49-F238E27FC236}">
                <a16:creationId xmlns:a16="http://schemas.microsoft.com/office/drawing/2014/main" id="{CF59059A-F6D7-470D-B1F2-0C82269AB8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3733800"/>
            <a:ext cx="4583812" cy="2968018"/>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7096E48A-04AD-45E8-A8BD-6ED59B9E2434}"/>
              </a:ext>
            </a:extLst>
          </p:cNvPr>
          <p:cNvSpPr txBox="1"/>
          <p:nvPr/>
        </p:nvSpPr>
        <p:spPr>
          <a:xfrm>
            <a:off x="8610600" y="3733799"/>
            <a:ext cx="1721796" cy="369332"/>
          </a:xfrm>
          <a:prstGeom prst="rect">
            <a:avLst/>
          </a:prstGeom>
          <a:noFill/>
        </p:spPr>
        <p:txBody>
          <a:bodyPr wrap="square" rtlCol="0">
            <a:spAutoFit/>
          </a:bodyPr>
          <a:lstStyle/>
          <a:p>
            <a:r>
              <a:rPr lang="en-US" dirty="0">
                <a:hlinkClick r:id="rId5">
                  <a:extLst>
                    <a:ext uri="{A12FA001-AC4F-418D-AE19-62706E023703}">
                      <ahyp:hlinkClr xmlns:ahyp="http://schemas.microsoft.com/office/drawing/2018/hyperlinkcolor" val="tx"/>
                    </a:ext>
                  </a:extLst>
                </a:hlinkClick>
              </a:rPr>
              <a:t>Go to webpage</a:t>
            </a:r>
            <a:endParaRPr lang="en-US" dirty="0"/>
          </a:p>
        </p:txBody>
      </p:sp>
      <p:pic>
        <p:nvPicPr>
          <p:cNvPr id="4" name="Graphic 3" descr="Internet">
            <a:hlinkClick r:id="rId5"/>
            <a:extLst>
              <a:ext uri="{FF2B5EF4-FFF2-40B4-BE49-F238E27FC236}">
                <a16:creationId xmlns:a16="http://schemas.microsoft.com/office/drawing/2014/main" id="{FC04E51D-C5AA-42FA-AB66-1A2A38AE60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36774" y="4024932"/>
            <a:ext cx="777616" cy="777616"/>
          </a:xfrm>
          <a:prstGeom prst="rect">
            <a:avLst/>
          </a:prstGeom>
        </p:spPr>
      </p:pic>
    </p:spTree>
    <p:extLst>
      <p:ext uri="{BB962C8B-B14F-4D97-AF65-F5344CB8AC3E}">
        <p14:creationId xmlns:p14="http://schemas.microsoft.com/office/powerpoint/2010/main" val="386377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E12E760-C95F-4719-B048-D49734125CF3}"/>
              </a:ext>
            </a:extLst>
          </p:cNvPr>
          <p:cNvSpPr/>
          <p:nvPr/>
        </p:nvSpPr>
        <p:spPr>
          <a:xfrm>
            <a:off x="7924800" y="5257800"/>
            <a:ext cx="4267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hair in a room&#10;&#10;Description automatically generated">
            <a:extLst>
              <a:ext uri="{FF2B5EF4-FFF2-40B4-BE49-F238E27FC236}">
                <a16:creationId xmlns:a16="http://schemas.microsoft.com/office/drawing/2014/main" id="{D611F3A8-867F-432B-9C0D-6657048331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8294914" cy="6858000"/>
          </a:xfrm>
          <a:prstGeom prst="rect">
            <a:avLst/>
          </a:prstGeom>
        </p:spPr>
      </p:pic>
      <p:pic>
        <p:nvPicPr>
          <p:cNvPr id="2" name="Picture 1" descr="A picture containing floor, indoor, table, furniture&#10;&#10;Description automatically generated">
            <a:extLst>
              <a:ext uri="{FF2B5EF4-FFF2-40B4-BE49-F238E27FC236}">
                <a16:creationId xmlns:a16="http://schemas.microsoft.com/office/drawing/2014/main" id="{ED7160E8-7B4C-42A0-ADB1-8715B351DA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00" y="1"/>
            <a:ext cx="4571999" cy="3437398"/>
          </a:xfrm>
          <a:prstGeom prst="rect">
            <a:avLst/>
          </a:prstGeom>
        </p:spPr>
      </p:pic>
      <p:sp>
        <p:nvSpPr>
          <p:cNvPr id="13" name="Rectangle 12">
            <a:extLst>
              <a:ext uri="{FF2B5EF4-FFF2-40B4-BE49-F238E27FC236}">
                <a16:creationId xmlns:a16="http://schemas.microsoft.com/office/drawing/2014/main" id="{409D852B-4BCB-4E0B-9D28-6AD4157F1229}"/>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13" descr="A picture containing drawing, sign&#10;&#10;Description automatically generated">
            <a:extLst>
              <a:ext uri="{FF2B5EF4-FFF2-40B4-BE49-F238E27FC236}">
                <a16:creationId xmlns:a16="http://schemas.microsoft.com/office/drawing/2014/main" id="{1D59CF68-0A3A-4D36-9C74-E01BC59A5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grpSp>
        <p:nvGrpSpPr>
          <p:cNvPr id="5" name="Group 4">
            <a:extLst>
              <a:ext uri="{FF2B5EF4-FFF2-40B4-BE49-F238E27FC236}">
                <a16:creationId xmlns:a16="http://schemas.microsoft.com/office/drawing/2014/main" id="{10B0BC15-C4E9-433F-BBCD-B8A12B30EEC3}"/>
              </a:ext>
            </a:extLst>
          </p:cNvPr>
          <p:cNvGrpSpPr/>
          <p:nvPr/>
        </p:nvGrpSpPr>
        <p:grpSpPr>
          <a:xfrm>
            <a:off x="228600" y="228600"/>
            <a:ext cx="4267200" cy="6477000"/>
            <a:chOff x="228600" y="228600"/>
            <a:chExt cx="4267200" cy="6477000"/>
          </a:xfrm>
        </p:grpSpPr>
        <p:sp>
          <p:nvSpPr>
            <p:cNvPr id="21" name="Rectangle 20">
              <a:extLst>
                <a:ext uri="{FF2B5EF4-FFF2-40B4-BE49-F238E27FC236}">
                  <a16:creationId xmlns:a16="http://schemas.microsoft.com/office/drawing/2014/main" id="{3DB6AAB0-C8D1-40DC-B143-2C7F0C02B09E}"/>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C6E4276-6212-49AA-B93B-E49537E3B8B2}"/>
                </a:ext>
              </a:extLst>
            </p:cNvPr>
            <p:cNvGrpSpPr/>
            <p:nvPr/>
          </p:nvGrpSpPr>
          <p:grpSpPr>
            <a:xfrm>
              <a:off x="587127" y="609600"/>
              <a:ext cx="3603873" cy="1783735"/>
              <a:chOff x="587127" y="609600"/>
              <a:chExt cx="3603873" cy="1783735"/>
            </a:xfrm>
          </p:grpSpPr>
          <p:sp>
            <p:nvSpPr>
              <p:cNvPr id="32" name="TextBox 31">
                <a:extLst>
                  <a:ext uri="{FF2B5EF4-FFF2-40B4-BE49-F238E27FC236}">
                    <a16:creationId xmlns:a16="http://schemas.microsoft.com/office/drawing/2014/main" id="{DAD05943-F6C9-4128-B97B-6E6D42DA653F}"/>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Transformer</a:t>
                </a:r>
              </a:p>
            </p:txBody>
          </p:sp>
          <p:sp>
            <p:nvSpPr>
              <p:cNvPr id="33" name="TextBox 32">
                <a:extLst>
                  <a:ext uri="{FF2B5EF4-FFF2-40B4-BE49-F238E27FC236}">
                    <a16:creationId xmlns:a16="http://schemas.microsoft.com/office/drawing/2014/main" id="{8DDB2B9D-5036-451B-ADB9-26B3B80FB9B9}"/>
                  </a:ext>
                </a:extLst>
              </p:cNvPr>
              <p:cNvSpPr txBox="1"/>
              <p:nvPr/>
            </p:nvSpPr>
            <p:spPr>
              <a:xfrm>
                <a:off x="587127" y="1193006"/>
                <a:ext cx="3581400" cy="1200329"/>
              </a:xfrm>
              <a:prstGeom prst="rect">
                <a:avLst/>
              </a:prstGeom>
              <a:noFill/>
            </p:spPr>
            <p:txBody>
              <a:bodyPr wrap="square" rtlCol="0">
                <a:spAutoFit/>
              </a:bodyPr>
              <a:lstStyle/>
              <a:p>
                <a:r>
                  <a:rPr lang="en-US" dirty="0"/>
                  <a:t>DIY kit completely </a:t>
                </a:r>
                <a:r>
                  <a:rPr lang="en-US" dirty="0" err="1"/>
                  <a:t>assemblable</a:t>
                </a:r>
                <a:r>
                  <a:rPr lang="en-US" dirty="0"/>
                  <a:t> on site, with changeable configuration from shared to nonshared, single to double </a:t>
                </a:r>
                <a:r>
                  <a:rPr lang="en-US" dirty="0" err="1"/>
                  <a:t>etc</a:t>
                </a:r>
                <a:r>
                  <a:rPr lang="en-US" dirty="0"/>
                  <a:t> as per requirement </a:t>
                </a:r>
              </a:p>
            </p:txBody>
          </p:sp>
        </p:grpSp>
        <p:grpSp>
          <p:nvGrpSpPr>
            <p:cNvPr id="23" name="Group 22">
              <a:extLst>
                <a:ext uri="{FF2B5EF4-FFF2-40B4-BE49-F238E27FC236}">
                  <a16:creationId xmlns:a16="http://schemas.microsoft.com/office/drawing/2014/main" id="{0620A673-98C1-4238-8FB6-4E4F28D4F556}"/>
                </a:ext>
              </a:extLst>
            </p:cNvPr>
            <p:cNvGrpSpPr/>
            <p:nvPr/>
          </p:nvGrpSpPr>
          <p:grpSpPr>
            <a:xfrm>
              <a:off x="549026" y="2476262"/>
              <a:ext cx="3603873" cy="952738"/>
              <a:chOff x="587127" y="609600"/>
              <a:chExt cx="3603873" cy="952738"/>
            </a:xfrm>
          </p:grpSpPr>
          <p:sp>
            <p:nvSpPr>
              <p:cNvPr id="30" name="TextBox 29">
                <a:extLst>
                  <a:ext uri="{FF2B5EF4-FFF2-40B4-BE49-F238E27FC236}">
                    <a16:creationId xmlns:a16="http://schemas.microsoft.com/office/drawing/2014/main" id="{41091D46-9389-4447-B441-41FAC18C5E36}"/>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Unique design</a:t>
                </a:r>
              </a:p>
            </p:txBody>
          </p:sp>
          <p:sp>
            <p:nvSpPr>
              <p:cNvPr id="31" name="TextBox 30">
                <a:extLst>
                  <a:ext uri="{FF2B5EF4-FFF2-40B4-BE49-F238E27FC236}">
                    <a16:creationId xmlns:a16="http://schemas.microsoft.com/office/drawing/2014/main" id="{D269A489-82B4-4472-B242-69EDEFF3FBBB}"/>
                  </a:ext>
                </a:extLst>
              </p:cNvPr>
              <p:cNvSpPr txBox="1"/>
              <p:nvPr/>
            </p:nvSpPr>
            <p:spPr>
              <a:xfrm>
                <a:off x="587127" y="1193006"/>
                <a:ext cx="3581400" cy="369332"/>
              </a:xfrm>
              <a:prstGeom prst="rect">
                <a:avLst/>
              </a:prstGeom>
              <a:noFill/>
            </p:spPr>
            <p:txBody>
              <a:bodyPr wrap="square" rtlCol="0">
                <a:spAutoFit/>
              </a:bodyPr>
              <a:lstStyle/>
              <a:p>
                <a:r>
                  <a:rPr lang="en-US" dirty="0"/>
                  <a:t>Unique contemporary sleek design</a:t>
                </a:r>
              </a:p>
            </p:txBody>
          </p:sp>
        </p:grpSp>
        <p:grpSp>
          <p:nvGrpSpPr>
            <p:cNvPr id="24" name="Group 23">
              <a:extLst>
                <a:ext uri="{FF2B5EF4-FFF2-40B4-BE49-F238E27FC236}">
                  <a16:creationId xmlns:a16="http://schemas.microsoft.com/office/drawing/2014/main" id="{129129E2-1658-42CF-8E0B-66BE7FA3AE92}"/>
                </a:ext>
              </a:extLst>
            </p:cNvPr>
            <p:cNvGrpSpPr/>
            <p:nvPr/>
          </p:nvGrpSpPr>
          <p:grpSpPr>
            <a:xfrm>
              <a:off x="537789" y="3633557"/>
              <a:ext cx="3603873" cy="1506736"/>
              <a:chOff x="587127" y="609600"/>
              <a:chExt cx="3603873" cy="1506736"/>
            </a:xfrm>
          </p:grpSpPr>
          <p:sp>
            <p:nvSpPr>
              <p:cNvPr id="28" name="TextBox 27">
                <a:extLst>
                  <a:ext uri="{FF2B5EF4-FFF2-40B4-BE49-F238E27FC236}">
                    <a16:creationId xmlns:a16="http://schemas.microsoft.com/office/drawing/2014/main" id="{6C1E67D2-1415-4216-B921-CB34364C0A32}"/>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Fast installation</a:t>
                </a:r>
              </a:p>
            </p:txBody>
          </p:sp>
          <p:sp>
            <p:nvSpPr>
              <p:cNvPr id="29" name="TextBox 28">
                <a:extLst>
                  <a:ext uri="{FF2B5EF4-FFF2-40B4-BE49-F238E27FC236}">
                    <a16:creationId xmlns:a16="http://schemas.microsoft.com/office/drawing/2014/main" id="{10DD807D-27EE-4EC1-B132-0B74D60B7AA9}"/>
                  </a:ext>
                </a:extLst>
              </p:cNvPr>
              <p:cNvSpPr txBox="1"/>
              <p:nvPr/>
            </p:nvSpPr>
            <p:spPr>
              <a:xfrm>
                <a:off x="587127" y="1193006"/>
                <a:ext cx="3581400" cy="923330"/>
              </a:xfrm>
              <a:prstGeom prst="rect">
                <a:avLst/>
              </a:prstGeom>
              <a:noFill/>
            </p:spPr>
            <p:txBody>
              <a:bodyPr wrap="square" rtlCol="0">
                <a:spAutoFit/>
              </a:bodyPr>
              <a:lstStyle/>
              <a:p>
                <a:r>
                  <a:rPr lang="en-US" dirty="0"/>
                  <a:t>Highly engineered sections and joinery can reduce time of installation by half</a:t>
                </a:r>
              </a:p>
            </p:txBody>
          </p:sp>
        </p:grpSp>
      </p:grpSp>
      <p:pic>
        <p:nvPicPr>
          <p:cNvPr id="37" name="Picture 36" descr="A room with a wooden floor&#10;&#10;Description automatically generated">
            <a:extLst>
              <a:ext uri="{FF2B5EF4-FFF2-40B4-BE49-F238E27FC236}">
                <a16:creationId xmlns:a16="http://schemas.microsoft.com/office/drawing/2014/main" id="{83444E7E-523E-4D9E-8ECD-95F4EFD0FF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20000" y="3415393"/>
            <a:ext cx="4572000" cy="3112796"/>
          </a:xfrm>
          <a:prstGeom prst="rect">
            <a:avLst/>
          </a:prstGeom>
        </p:spPr>
      </p:pic>
      <p:sp>
        <p:nvSpPr>
          <p:cNvPr id="7" name="Title 1">
            <a:extLst>
              <a:ext uri="{FF2B5EF4-FFF2-40B4-BE49-F238E27FC236}">
                <a16:creationId xmlns:a16="http://schemas.microsoft.com/office/drawing/2014/main" id="{AA4AF067-0854-4AD9-9B5A-1A461BC06166}"/>
              </a:ext>
            </a:extLst>
          </p:cNvPr>
          <p:cNvSpPr txBox="1">
            <a:spLocks/>
          </p:cNvSpPr>
          <p:nvPr/>
        </p:nvSpPr>
        <p:spPr>
          <a:xfrm>
            <a:off x="5359399" y="5791200"/>
            <a:ext cx="68326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Modular table leg systems</a:t>
            </a:r>
            <a:endParaRPr lang="en-US" sz="8000" b="1" dirty="0">
              <a:solidFill>
                <a:srgbClr val="FFFFFF"/>
              </a:solidFill>
              <a:effectLst>
                <a:outerShdw blurRad="50800" dist="38100" dir="18900000" algn="bl" rotWithShape="0">
                  <a:prstClr val="black">
                    <a:alpha val="40000"/>
                  </a:prstClr>
                </a:outerShdw>
              </a:effectLst>
              <a:latin typeface="+mn-lt"/>
            </a:endParaRPr>
          </a:p>
        </p:txBody>
      </p:sp>
      <p:sp>
        <p:nvSpPr>
          <p:cNvPr id="3" name="Rectangle 2">
            <a:extLst>
              <a:ext uri="{FF2B5EF4-FFF2-40B4-BE49-F238E27FC236}">
                <a16:creationId xmlns:a16="http://schemas.microsoft.com/office/drawing/2014/main" id="{8147055B-75B3-4EB5-B6E8-B30AB06D1D94}"/>
              </a:ext>
            </a:extLst>
          </p:cNvPr>
          <p:cNvSpPr/>
          <p:nvPr/>
        </p:nvSpPr>
        <p:spPr>
          <a:xfrm>
            <a:off x="9372600" y="5105400"/>
            <a:ext cx="2667000" cy="643175"/>
          </a:xfrm>
          <a:prstGeom prst="rect">
            <a:avLst/>
          </a:prstGeom>
          <a:solidFill>
            <a:srgbClr val="00000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3111F1-4592-4F34-BB15-9BDA511A7276}"/>
              </a:ext>
            </a:extLst>
          </p:cNvPr>
          <p:cNvSpPr txBox="1"/>
          <p:nvPr/>
        </p:nvSpPr>
        <p:spPr>
          <a:xfrm>
            <a:off x="9520733" y="5262623"/>
            <a:ext cx="1721796" cy="369332"/>
          </a:xfrm>
          <a:prstGeom prst="rect">
            <a:avLst/>
          </a:prstGeom>
          <a:noFill/>
        </p:spPr>
        <p:txBody>
          <a:bodyPr wrap="square" rtlCol="0">
            <a:spAutoFit/>
          </a:bodyPr>
          <a:lstStyle/>
          <a:p>
            <a:r>
              <a:rPr lang="en-US" dirty="0">
                <a:hlinkClick r:id="rId6">
                  <a:extLst>
                    <a:ext uri="{A12FA001-AC4F-418D-AE19-62706E023703}">
                      <ahyp:hlinkClr xmlns:ahyp="http://schemas.microsoft.com/office/drawing/2018/hyperlinkcolor" val="tx"/>
                    </a:ext>
                  </a:extLst>
                </a:hlinkClick>
              </a:rPr>
              <a:t>Go to webpage</a:t>
            </a:r>
            <a:endParaRPr lang="en-US" dirty="0"/>
          </a:p>
        </p:txBody>
      </p:sp>
      <p:pic>
        <p:nvPicPr>
          <p:cNvPr id="8" name="Graphic 7" descr="Internet">
            <a:hlinkClick r:id="rId6"/>
            <a:extLst>
              <a:ext uri="{FF2B5EF4-FFF2-40B4-BE49-F238E27FC236}">
                <a16:creationId xmlns:a16="http://schemas.microsoft.com/office/drawing/2014/main" id="{DB88A436-EFA3-434B-8007-0763264D05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66329" y="4983929"/>
            <a:ext cx="777616" cy="777616"/>
          </a:xfrm>
          <a:prstGeom prst="rect">
            <a:avLst/>
          </a:prstGeom>
        </p:spPr>
      </p:pic>
      <p:sp>
        <p:nvSpPr>
          <p:cNvPr id="9" name="TextBox 8">
            <a:extLst>
              <a:ext uri="{FF2B5EF4-FFF2-40B4-BE49-F238E27FC236}">
                <a16:creationId xmlns:a16="http://schemas.microsoft.com/office/drawing/2014/main" id="{C84AA22E-DA83-4FBC-840E-E1C2112305EA}"/>
              </a:ext>
            </a:extLst>
          </p:cNvPr>
          <p:cNvSpPr txBox="1"/>
          <p:nvPr/>
        </p:nvSpPr>
        <p:spPr>
          <a:xfrm>
            <a:off x="9448800" y="4830040"/>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3342518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sitting, counter&#10;&#10;Description automatically generated">
            <a:extLst>
              <a:ext uri="{FF2B5EF4-FFF2-40B4-BE49-F238E27FC236}">
                <a16:creationId xmlns:a16="http://schemas.microsoft.com/office/drawing/2014/main" id="{DE81D47B-0B5C-4B00-9646-8C251BC036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87" y="0"/>
            <a:ext cx="12335553" cy="6858000"/>
          </a:xfrm>
          <a:prstGeom prst="rect">
            <a:avLst/>
          </a:prstGeom>
        </p:spPr>
      </p:pic>
      <p:sp>
        <p:nvSpPr>
          <p:cNvPr id="8" name="Title 1">
            <a:extLst>
              <a:ext uri="{FF2B5EF4-FFF2-40B4-BE49-F238E27FC236}">
                <a16:creationId xmlns:a16="http://schemas.microsoft.com/office/drawing/2014/main" id="{521C4CC0-0DEA-4941-9710-D37D41FB3949}"/>
              </a:ext>
            </a:extLst>
          </p:cNvPr>
          <p:cNvSpPr txBox="1">
            <a:spLocks/>
          </p:cNvSpPr>
          <p:nvPr/>
        </p:nvSpPr>
        <p:spPr>
          <a:xfrm>
            <a:off x="4419600" y="5867400"/>
            <a:ext cx="77724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Modular Floor Junction Boxes</a:t>
            </a:r>
            <a:endParaRPr lang="en-US" sz="8000" b="1" dirty="0">
              <a:solidFill>
                <a:srgbClr val="FFFFFF"/>
              </a:solidFill>
              <a:effectLst>
                <a:outerShdw blurRad="50800" dist="38100" dir="18900000" algn="bl" rotWithShape="0">
                  <a:prstClr val="black">
                    <a:alpha val="40000"/>
                  </a:prstClr>
                </a:outerShdw>
              </a:effectLst>
              <a:latin typeface="+mn-lt"/>
            </a:endParaRPr>
          </a:p>
        </p:txBody>
      </p:sp>
      <p:sp>
        <p:nvSpPr>
          <p:cNvPr id="10" name="Rectangle 9">
            <a:extLst>
              <a:ext uri="{FF2B5EF4-FFF2-40B4-BE49-F238E27FC236}">
                <a16:creationId xmlns:a16="http://schemas.microsoft.com/office/drawing/2014/main" id="{EA0825B4-81B5-41CE-8528-2ED45C1035EA}"/>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11" descr="A picture containing drawing, sign&#10;&#10;Description automatically generated">
            <a:extLst>
              <a:ext uri="{FF2B5EF4-FFF2-40B4-BE49-F238E27FC236}">
                <a16:creationId xmlns:a16="http://schemas.microsoft.com/office/drawing/2014/main" id="{4638AD52-E5EE-435E-BC23-15F27A1EE2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spTree>
    <p:extLst>
      <p:ext uri="{BB962C8B-B14F-4D97-AF65-F5344CB8AC3E}">
        <p14:creationId xmlns:p14="http://schemas.microsoft.com/office/powerpoint/2010/main" val="7853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floor, building, sitting&#10;&#10;Description automatically generated">
            <a:extLst>
              <a:ext uri="{FF2B5EF4-FFF2-40B4-BE49-F238E27FC236}">
                <a16:creationId xmlns:a16="http://schemas.microsoft.com/office/drawing/2014/main" id="{1EA96A85-B7CD-45FF-BAC3-DDBFD9CCAC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1" cy="6858000"/>
          </a:xfrm>
          <a:prstGeom prst="rect">
            <a:avLst/>
          </a:prstGeom>
        </p:spPr>
      </p:pic>
      <p:pic>
        <p:nvPicPr>
          <p:cNvPr id="6" name="Picture 5" descr="A picture containing outdoor, building, player, ball&#10;&#10;Description automatically generated">
            <a:extLst>
              <a:ext uri="{FF2B5EF4-FFF2-40B4-BE49-F238E27FC236}">
                <a16:creationId xmlns:a16="http://schemas.microsoft.com/office/drawing/2014/main" id="{9D3B7E67-1DC6-4086-B002-67DAACDA3F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5882" y="0"/>
            <a:ext cx="4346117"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indoor, table, kitchen, counter&#10;&#10;Description automatically generated">
            <a:extLst>
              <a:ext uri="{FF2B5EF4-FFF2-40B4-BE49-F238E27FC236}">
                <a16:creationId xmlns:a16="http://schemas.microsoft.com/office/drawing/2014/main" id="{5C9BFD01-56B9-4158-87A1-18333A3F32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4252" y="2921000"/>
            <a:ext cx="4347748"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D66354EF-60DA-422B-AD4F-82295864032E}"/>
              </a:ext>
            </a:extLst>
          </p:cNvPr>
          <p:cNvSpPr txBox="1">
            <a:spLocks/>
          </p:cNvSpPr>
          <p:nvPr/>
        </p:nvSpPr>
        <p:spPr>
          <a:xfrm>
            <a:off x="4419600" y="5867400"/>
            <a:ext cx="77724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Modular Floor Junction Boxes</a:t>
            </a:r>
            <a:endParaRPr lang="en-US" sz="8000" b="1" dirty="0">
              <a:solidFill>
                <a:srgbClr val="FFFFFF"/>
              </a:solidFill>
              <a:effectLst>
                <a:outerShdw blurRad="50800" dist="38100" dir="18900000" algn="bl" rotWithShape="0">
                  <a:prstClr val="black">
                    <a:alpha val="40000"/>
                  </a:prstClr>
                </a:outerShdw>
              </a:effectLst>
              <a:latin typeface="+mn-lt"/>
            </a:endParaRPr>
          </a:p>
        </p:txBody>
      </p:sp>
      <p:sp>
        <p:nvSpPr>
          <p:cNvPr id="9" name="Rectangle 8">
            <a:extLst>
              <a:ext uri="{FF2B5EF4-FFF2-40B4-BE49-F238E27FC236}">
                <a16:creationId xmlns:a16="http://schemas.microsoft.com/office/drawing/2014/main" id="{CCA2707E-38CD-4914-AC58-EFE54BFAC817}"/>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descr="A picture containing drawing, sign&#10;&#10;Description automatically generated">
            <a:extLst>
              <a:ext uri="{FF2B5EF4-FFF2-40B4-BE49-F238E27FC236}">
                <a16:creationId xmlns:a16="http://schemas.microsoft.com/office/drawing/2014/main" id="{E4EE18F2-A35A-4AEF-9D6B-B4BEEFE6A0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grpSp>
        <p:nvGrpSpPr>
          <p:cNvPr id="5" name="Group 4">
            <a:extLst>
              <a:ext uri="{FF2B5EF4-FFF2-40B4-BE49-F238E27FC236}">
                <a16:creationId xmlns:a16="http://schemas.microsoft.com/office/drawing/2014/main" id="{29D3980C-7E06-4B64-9922-957778E4E9E1}"/>
              </a:ext>
            </a:extLst>
          </p:cNvPr>
          <p:cNvGrpSpPr/>
          <p:nvPr/>
        </p:nvGrpSpPr>
        <p:grpSpPr>
          <a:xfrm>
            <a:off x="228600" y="228600"/>
            <a:ext cx="4267200" cy="6477000"/>
            <a:chOff x="228600" y="228600"/>
            <a:chExt cx="4267200" cy="6477000"/>
          </a:xfrm>
        </p:grpSpPr>
        <p:sp>
          <p:nvSpPr>
            <p:cNvPr id="14" name="Rectangle 13">
              <a:extLst>
                <a:ext uri="{FF2B5EF4-FFF2-40B4-BE49-F238E27FC236}">
                  <a16:creationId xmlns:a16="http://schemas.microsoft.com/office/drawing/2014/main" id="{1F91418A-2A45-4B7D-9766-478ACDC7BA46}"/>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B4D1058-0F67-4ECB-89E0-C8AE825F57D3}"/>
                </a:ext>
              </a:extLst>
            </p:cNvPr>
            <p:cNvGrpSpPr/>
            <p:nvPr/>
          </p:nvGrpSpPr>
          <p:grpSpPr>
            <a:xfrm>
              <a:off x="476805" y="446097"/>
              <a:ext cx="3870573" cy="1783735"/>
              <a:chOff x="526553" y="609600"/>
              <a:chExt cx="3870573" cy="1783735"/>
            </a:xfrm>
          </p:grpSpPr>
          <p:sp>
            <p:nvSpPr>
              <p:cNvPr id="25" name="TextBox 24">
                <a:extLst>
                  <a:ext uri="{FF2B5EF4-FFF2-40B4-BE49-F238E27FC236}">
                    <a16:creationId xmlns:a16="http://schemas.microsoft.com/office/drawing/2014/main" id="{876832D0-7A6A-4102-9D17-47AB787F25A6}"/>
                  </a:ext>
                </a:extLst>
              </p:cNvPr>
              <p:cNvSpPr txBox="1"/>
              <p:nvPr/>
            </p:nvSpPr>
            <p:spPr>
              <a:xfrm>
                <a:off x="526553" y="609600"/>
                <a:ext cx="3870573"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Patent design</a:t>
                </a:r>
              </a:p>
            </p:txBody>
          </p:sp>
          <p:sp>
            <p:nvSpPr>
              <p:cNvPr id="26" name="TextBox 25">
                <a:extLst>
                  <a:ext uri="{FF2B5EF4-FFF2-40B4-BE49-F238E27FC236}">
                    <a16:creationId xmlns:a16="http://schemas.microsoft.com/office/drawing/2014/main" id="{17D9C095-CD05-4164-A486-44C805DC6F00}"/>
                  </a:ext>
                </a:extLst>
              </p:cNvPr>
              <p:cNvSpPr txBox="1"/>
              <p:nvPr/>
            </p:nvSpPr>
            <p:spPr>
              <a:xfrm>
                <a:off x="587126" y="1193006"/>
                <a:ext cx="3706209" cy="1200329"/>
              </a:xfrm>
              <a:prstGeom prst="rect">
                <a:avLst/>
              </a:prstGeom>
              <a:noFill/>
            </p:spPr>
            <p:txBody>
              <a:bodyPr wrap="square" rtlCol="0">
                <a:spAutoFit/>
              </a:bodyPr>
              <a:lstStyle/>
              <a:p>
                <a:r>
                  <a:rPr lang="en-US" dirty="0"/>
                  <a:t>Unique solution for every project, can be provided in any shape and size, hinges &amp; wire manager optional</a:t>
                </a:r>
              </a:p>
              <a:p>
                <a:endParaRPr lang="en-US" dirty="0"/>
              </a:p>
            </p:txBody>
          </p:sp>
        </p:grpSp>
        <p:grpSp>
          <p:nvGrpSpPr>
            <p:cNvPr id="16" name="Group 15">
              <a:extLst>
                <a:ext uri="{FF2B5EF4-FFF2-40B4-BE49-F238E27FC236}">
                  <a16:creationId xmlns:a16="http://schemas.microsoft.com/office/drawing/2014/main" id="{93E24AFA-CA35-4EE3-90ED-19BC58477A0B}"/>
                </a:ext>
              </a:extLst>
            </p:cNvPr>
            <p:cNvGrpSpPr/>
            <p:nvPr/>
          </p:nvGrpSpPr>
          <p:grpSpPr>
            <a:xfrm>
              <a:off x="445394" y="1891232"/>
              <a:ext cx="3603873" cy="1506736"/>
              <a:chOff x="587127" y="609600"/>
              <a:chExt cx="3603873" cy="1506736"/>
            </a:xfrm>
          </p:grpSpPr>
          <p:sp>
            <p:nvSpPr>
              <p:cNvPr id="23" name="TextBox 22">
                <a:extLst>
                  <a:ext uri="{FF2B5EF4-FFF2-40B4-BE49-F238E27FC236}">
                    <a16:creationId xmlns:a16="http://schemas.microsoft.com/office/drawing/2014/main" id="{56764E5E-73E8-4766-8376-EEB9B6F0E477}"/>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Same floor finish</a:t>
                </a:r>
              </a:p>
            </p:txBody>
          </p:sp>
          <p:sp>
            <p:nvSpPr>
              <p:cNvPr id="24" name="TextBox 23">
                <a:extLst>
                  <a:ext uri="{FF2B5EF4-FFF2-40B4-BE49-F238E27FC236}">
                    <a16:creationId xmlns:a16="http://schemas.microsoft.com/office/drawing/2014/main" id="{4586EAFD-F1A8-4CAD-9C98-6289E1B69563}"/>
                  </a:ext>
                </a:extLst>
              </p:cNvPr>
              <p:cNvSpPr txBox="1"/>
              <p:nvPr/>
            </p:nvSpPr>
            <p:spPr>
              <a:xfrm>
                <a:off x="587127" y="1193006"/>
                <a:ext cx="3581400" cy="923330"/>
              </a:xfrm>
              <a:prstGeom prst="rect">
                <a:avLst/>
              </a:prstGeom>
              <a:noFill/>
            </p:spPr>
            <p:txBody>
              <a:bodyPr wrap="square" rtlCol="0">
                <a:spAutoFit/>
              </a:bodyPr>
              <a:lstStyle/>
              <a:p>
                <a:r>
                  <a:rPr lang="en-US" dirty="0"/>
                  <a:t>Lid design accommodates same floor finish like stone, tile, carpet, wood for beautiful interior</a:t>
                </a:r>
              </a:p>
            </p:txBody>
          </p:sp>
        </p:grpSp>
        <p:grpSp>
          <p:nvGrpSpPr>
            <p:cNvPr id="17" name="Group 16">
              <a:extLst>
                <a:ext uri="{FF2B5EF4-FFF2-40B4-BE49-F238E27FC236}">
                  <a16:creationId xmlns:a16="http://schemas.microsoft.com/office/drawing/2014/main" id="{F9EE7E14-466F-4F02-9032-D1EF888D4423}"/>
                </a:ext>
              </a:extLst>
            </p:cNvPr>
            <p:cNvGrpSpPr/>
            <p:nvPr/>
          </p:nvGrpSpPr>
          <p:grpSpPr>
            <a:xfrm>
              <a:off x="412545" y="3446264"/>
              <a:ext cx="4007055" cy="1506736"/>
              <a:chOff x="587127" y="224363"/>
              <a:chExt cx="4007055" cy="1506736"/>
            </a:xfrm>
          </p:grpSpPr>
          <p:sp>
            <p:nvSpPr>
              <p:cNvPr id="21" name="TextBox 20">
                <a:extLst>
                  <a:ext uri="{FF2B5EF4-FFF2-40B4-BE49-F238E27FC236}">
                    <a16:creationId xmlns:a16="http://schemas.microsoft.com/office/drawing/2014/main" id="{FE8C995F-C178-4320-9B53-CD13ABD37E45}"/>
                  </a:ext>
                </a:extLst>
              </p:cNvPr>
              <p:cNvSpPr txBox="1"/>
              <p:nvPr/>
            </p:nvSpPr>
            <p:spPr>
              <a:xfrm>
                <a:off x="609600" y="224363"/>
                <a:ext cx="3984582"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Safe strong hygienic</a:t>
                </a:r>
              </a:p>
            </p:txBody>
          </p:sp>
          <p:sp>
            <p:nvSpPr>
              <p:cNvPr id="22" name="TextBox 21">
                <a:extLst>
                  <a:ext uri="{FF2B5EF4-FFF2-40B4-BE49-F238E27FC236}">
                    <a16:creationId xmlns:a16="http://schemas.microsoft.com/office/drawing/2014/main" id="{AC066F1E-08E6-4930-8A71-29AE4D4C16EB}"/>
                  </a:ext>
                </a:extLst>
              </p:cNvPr>
              <p:cNvSpPr txBox="1"/>
              <p:nvPr/>
            </p:nvSpPr>
            <p:spPr>
              <a:xfrm>
                <a:off x="587127" y="807769"/>
                <a:ext cx="3706208" cy="923330"/>
              </a:xfrm>
              <a:prstGeom prst="rect">
                <a:avLst/>
              </a:prstGeom>
              <a:noFill/>
            </p:spPr>
            <p:txBody>
              <a:bodyPr wrap="square" rtlCol="0">
                <a:spAutoFit/>
              </a:bodyPr>
              <a:lstStyle/>
              <a:p>
                <a:r>
                  <a:rPr lang="en-US" dirty="0"/>
                  <a:t>Lid design doesn’t come loose like old fashioned ugly plates which can hurt. Prevents entry of dust &amp; rodents </a:t>
                </a:r>
              </a:p>
            </p:txBody>
          </p:sp>
        </p:grpSp>
        <p:grpSp>
          <p:nvGrpSpPr>
            <p:cNvPr id="18" name="Group 17">
              <a:extLst>
                <a:ext uri="{FF2B5EF4-FFF2-40B4-BE49-F238E27FC236}">
                  <a16:creationId xmlns:a16="http://schemas.microsoft.com/office/drawing/2014/main" id="{49190476-C8CB-4CCE-9CA1-D9EBE8C17B50}"/>
                </a:ext>
              </a:extLst>
            </p:cNvPr>
            <p:cNvGrpSpPr/>
            <p:nvPr/>
          </p:nvGrpSpPr>
          <p:grpSpPr>
            <a:xfrm>
              <a:off x="411843" y="5058516"/>
              <a:ext cx="3603873" cy="1229737"/>
              <a:chOff x="587127" y="224363"/>
              <a:chExt cx="3603873" cy="1229737"/>
            </a:xfrm>
          </p:grpSpPr>
          <p:sp>
            <p:nvSpPr>
              <p:cNvPr id="19" name="TextBox 18">
                <a:extLst>
                  <a:ext uri="{FF2B5EF4-FFF2-40B4-BE49-F238E27FC236}">
                    <a16:creationId xmlns:a16="http://schemas.microsoft.com/office/drawing/2014/main" id="{505A7844-E912-4693-8307-E1F5A6145845}"/>
                  </a:ext>
                </a:extLst>
              </p:cNvPr>
              <p:cNvSpPr txBox="1"/>
              <p:nvPr/>
            </p:nvSpPr>
            <p:spPr>
              <a:xfrm>
                <a:off x="609600" y="224363"/>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Can be retrofitted</a:t>
                </a:r>
              </a:p>
            </p:txBody>
          </p:sp>
          <p:sp>
            <p:nvSpPr>
              <p:cNvPr id="20" name="TextBox 19">
                <a:extLst>
                  <a:ext uri="{FF2B5EF4-FFF2-40B4-BE49-F238E27FC236}">
                    <a16:creationId xmlns:a16="http://schemas.microsoft.com/office/drawing/2014/main" id="{B74D1657-EBCB-4E62-A3B5-BA6ABF00EE13}"/>
                  </a:ext>
                </a:extLst>
              </p:cNvPr>
              <p:cNvSpPr txBox="1"/>
              <p:nvPr/>
            </p:nvSpPr>
            <p:spPr>
              <a:xfrm>
                <a:off x="587127" y="807769"/>
                <a:ext cx="3581400" cy="646331"/>
              </a:xfrm>
              <a:prstGeom prst="rect">
                <a:avLst/>
              </a:prstGeom>
              <a:noFill/>
            </p:spPr>
            <p:txBody>
              <a:bodyPr wrap="square" rtlCol="0">
                <a:spAutoFit/>
              </a:bodyPr>
              <a:lstStyle/>
              <a:p>
                <a:r>
                  <a:rPr lang="en-US" dirty="0"/>
                  <a:t>Can be retrofitted in old MS or GI floor junction boxes any time</a:t>
                </a:r>
              </a:p>
            </p:txBody>
          </p:sp>
        </p:grpSp>
      </p:grpSp>
      <p:sp>
        <p:nvSpPr>
          <p:cNvPr id="2" name="TextBox 1">
            <a:extLst>
              <a:ext uri="{FF2B5EF4-FFF2-40B4-BE49-F238E27FC236}">
                <a16:creationId xmlns:a16="http://schemas.microsoft.com/office/drawing/2014/main" id="{F8E9DC25-E300-4AAE-84BD-F16D9EAE677B}"/>
              </a:ext>
            </a:extLst>
          </p:cNvPr>
          <p:cNvSpPr txBox="1"/>
          <p:nvPr/>
        </p:nvSpPr>
        <p:spPr>
          <a:xfrm>
            <a:off x="9606621" y="5397661"/>
            <a:ext cx="1721796" cy="369332"/>
          </a:xfrm>
          <a:prstGeom prst="rect">
            <a:avLst/>
          </a:prstGeom>
          <a:noFill/>
        </p:spPr>
        <p:txBody>
          <a:bodyPr wrap="square" rtlCol="0">
            <a:spAutoFit/>
          </a:bodyPr>
          <a:lstStyle/>
          <a:p>
            <a:r>
              <a:rPr lang="en-US" dirty="0">
                <a:hlinkClick r:id="rId6">
                  <a:extLst>
                    <a:ext uri="{A12FA001-AC4F-418D-AE19-62706E023703}">
                      <ahyp:hlinkClr xmlns:ahyp="http://schemas.microsoft.com/office/drawing/2018/hyperlinkcolor" val="tx"/>
                    </a:ext>
                  </a:extLst>
                </a:hlinkClick>
              </a:rPr>
              <a:t>Go to webpage</a:t>
            </a:r>
            <a:endParaRPr lang="en-US" dirty="0"/>
          </a:p>
        </p:txBody>
      </p:sp>
      <p:pic>
        <p:nvPicPr>
          <p:cNvPr id="8" name="Graphic 7" descr="Internet">
            <a:hlinkClick r:id="rId6"/>
            <a:extLst>
              <a:ext uri="{FF2B5EF4-FFF2-40B4-BE49-F238E27FC236}">
                <a16:creationId xmlns:a16="http://schemas.microsoft.com/office/drawing/2014/main" id="{1B7B6462-70CA-459E-A559-D7C749AB91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52217" y="5118967"/>
            <a:ext cx="777616" cy="777616"/>
          </a:xfrm>
          <a:prstGeom prst="rect">
            <a:avLst/>
          </a:prstGeom>
        </p:spPr>
      </p:pic>
      <p:sp>
        <p:nvSpPr>
          <p:cNvPr id="11" name="TextBox 10">
            <a:extLst>
              <a:ext uri="{FF2B5EF4-FFF2-40B4-BE49-F238E27FC236}">
                <a16:creationId xmlns:a16="http://schemas.microsoft.com/office/drawing/2014/main" id="{65D9D20D-72F3-4082-8F56-CF8535C27D99}"/>
              </a:ext>
            </a:extLst>
          </p:cNvPr>
          <p:cNvSpPr txBox="1"/>
          <p:nvPr/>
        </p:nvSpPr>
        <p:spPr>
          <a:xfrm>
            <a:off x="9525000" y="4939678"/>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2731446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hite, small, sitting, open&#10;&#10;Description automatically generated">
            <a:extLst>
              <a:ext uri="{FF2B5EF4-FFF2-40B4-BE49-F238E27FC236}">
                <a16:creationId xmlns:a16="http://schemas.microsoft.com/office/drawing/2014/main" id="{95C48A2B-87AE-4F0A-8169-705574BE9A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4" name="Picture 3" descr="A close up of a window&#10;&#10;Description automatically generated">
            <a:extLst>
              <a:ext uri="{FF2B5EF4-FFF2-40B4-BE49-F238E27FC236}">
                <a16:creationId xmlns:a16="http://schemas.microsoft.com/office/drawing/2014/main" id="{547BFE75-2B9A-4D66-8C95-B4BB15E0C0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2400" y="0"/>
            <a:ext cx="4419600" cy="2933700"/>
          </a:xfrm>
          <a:prstGeom prst="rect">
            <a:avLst/>
          </a:prstGeom>
        </p:spPr>
      </p:pic>
      <p:pic>
        <p:nvPicPr>
          <p:cNvPr id="6" name="Picture 5" descr="A picture containing table, computer&#10;&#10;Description automatically generated">
            <a:extLst>
              <a:ext uri="{FF2B5EF4-FFF2-40B4-BE49-F238E27FC236}">
                <a16:creationId xmlns:a16="http://schemas.microsoft.com/office/drawing/2014/main" id="{FFD4A0A9-D938-4253-A69F-5CCA284F02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0500" y="2933700"/>
            <a:ext cx="4381500" cy="3286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1411C1E9-73C8-492B-89CD-3FAFE7DCCD56}"/>
              </a:ext>
            </a:extLst>
          </p:cNvPr>
          <p:cNvSpPr txBox="1">
            <a:spLocks/>
          </p:cNvSpPr>
          <p:nvPr/>
        </p:nvSpPr>
        <p:spPr>
          <a:xfrm>
            <a:off x="6667500" y="5867400"/>
            <a:ext cx="54864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Modular Floor Boxes</a:t>
            </a:r>
            <a:endParaRPr lang="en-US" sz="8000" b="1" dirty="0">
              <a:solidFill>
                <a:srgbClr val="FFFFFF"/>
              </a:solidFill>
              <a:effectLst>
                <a:outerShdw blurRad="50800" dist="38100" dir="18900000" algn="bl" rotWithShape="0">
                  <a:prstClr val="black">
                    <a:alpha val="40000"/>
                  </a:prstClr>
                </a:outerShdw>
              </a:effectLst>
              <a:latin typeface="+mn-lt"/>
            </a:endParaRPr>
          </a:p>
        </p:txBody>
      </p:sp>
      <p:sp>
        <p:nvSpPr>
          <p:cNvPr id="10" name="Rectangle 9">
            <a:extLst>
              <a:ext uri="{FF2B5EF4-FFF2-40B4-BE49-F238E27FC236}">
                <a16:creationId xmlns:a16="http://schemas.microsoft.com/office/drawing/2014/main" id="{4DB5AB41-594A-4EDE-8B0D-B9ACB0CD1436}"/>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descr="A picture containing drawing, sign&#10;&#10;Description automatically generated">
            <a:extLst>
              <a:ext uri="{FF2B5EF4-FFF2-40B4-BE49-F238E27FC236}">
                <a16:creationId xmlns:a16="http://schemas.microsoft.com/office/drawing/2014/main" id="{DD1FA2B6-3A31-4A26-BF49-6D2D4D929A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grpSp>
        <p:nvGrpSpPr>
          <p:cNvPr id="26" name="Group 25">
            <a:extLst>
              <a:ext uri="{FF2B5EF4-FFF2-40B4-BE49-F238E27FC236}">
                <a16:creationId xmlns:a16="http://schemas.microsoft.com/office/drawing/2014/main" id="{7E2B76A0-6E4E-4EBA-B1FF-6B6B4587C7F9}"/>
              </a:ext>
            </a:extLst>
          </p:cNvPr>
          <p:cNvGrpSpPr/>
          <p:nvPr/>
        </p:nvGrpSpPr>
        <p:grpSpPr>
          <a:xfrm>
            <a:off x="228600" y="228600"/>
            <a:ext cx="4267200" cy="6477000"/>
            <a:chOff x="228600" y="228600"/>
            <a:chExt cx="4267200" cy="6477000"/>
          </a:xfrm>
        </p:grpSpPr>
        <p:sp>
          <p:nvSpPr>
            <p:cNvPr id="13" name="Rectangle 12">
              <a:extLst>
                <a:ext uri="{FF2B5EF4-FFF2-40B4-BE49-F238E27FC236}">
                  <a16:creationId xmlns:a16="http://schemas.microsoft.com/office/drawing/2014/main" id="{DE913BAE-8F19-47D9-9A6E-7F6D52C9F231}"/>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563C85F-08FC-4233-9482-40E699ACD378}"/>
                </a:ext>
              </a:extLst>
            </p:cNvPr>
            <p:cNvGrpSpPr/>
            <p:nvPr/>
          </p:nvGrpSpPr>
          <p:grpSpPr>
            <a:xfrm>
              <a:off x="476805" y="446097"/>
              <a:ext cx="3870573" cy="1783735"/>
              <a:chOff x="526553" y="609600"/>
              <a:chExt cx="3870573" cy="1783735"/>
            </a:xfrm>
          </p:grpSpPr>
          <p:sp>
            <p:nvSpPr>
              <p:cNvPr id="24" name="TextBox 23">
                <a:extLst>
                  <a:ext uri="{FF2B5EF4-FFF2-40B4-BE49-F238E27FC236}">
                    <a16:creationId xmlns:a16="http://schemas.microsoft.com/office/drawing/2014/main" id="{18B459E4-7ABA-429A-8593-54E296DF77AD}"/>
                  </a:ext>
                </a:extLst>
              </p:cNvPr>
              <p:cNvSpPr txBox="1"/>
              <p:nvPr/>
            </p:nvSpPr>
            <p:spPr>
              <a:xfrm>
                <a:off x="526553" y="609600"/>
                <a:ext cx="3870573"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Modular design</a:t>
                </a:r>
              </a:p>
            </p:txBody>
          </p:sp>
          <p:sp>
            <p:nvSpPr>
              <p:cNvPr id="25" name="TextBox 24">
                <a:extLst>
                  <a:ext uri="{FF2B5EF4-FFF2-40B4-BE49-F238E27FC236}">
                    <a16:creationId xmlns:a16="http://schemas.microsoft.com/office/drawing/2014/main" id="{90D39D75-247D-4D78-9B4B-AD50015C8F9D}"/>
                  </a:ext>
                </a:extLst>
              </p:cNvPr>
              <p:cNvSpPr txBox="1"/>
              <p:nvPr/>
            </p:nvSpPr>
            <p:spPr>
              <a:xfrm>
                <a:off x="587126" y="1193006"/>
                <a:ext cx="3706209" cy="1200329"/>
              </a:xfrm>
              <a:prstGeom prst="rect">
                <a:avLst/>
              </a:prstGeom>
              <a:noFill/>
            </p:spPr>
            <p:txBody>
              <a:bodyPr wrap="square" rtlCol="0">
                <a:spAutoFit/>
              </a:bodyPr>
              <a:lstStyle/>
              <a:p>
                <a:r>
                  <a:rPr lang="en-US" dirty="0"/>
                  <a:t>World’s first multi bay modular design </a:t>
                </a:r>
                <a:r>
                  <a:rPr lang="en-US" dirty="0" err="1"/>
                  <a:t>cn</a:t>
                </a:r>
                <a:r>
                  <a:rPr lang="en-US" dirty="0"/>
                  <a:t> be provided in any number of bays and any length</a:t>
                </a:r>
              </a:p>
              <a:p>
                <a:endParaRPr lang="en-US" dirty="0"/>
              </a:p>
            </p:txBody>
          </p:sp>
        </p:grpSp>
        <p:grpSp>
          <p:nvGrpSpPr>
            <p:cNvPr id="15" name="Group 14">
              <a:extLst>
                <a:ext uri="{FF2B5EF4-FFF2-40B4-BE49-F238E27FC236}">
                  <a16:creationId xmlns:a16="http://schemas.microsoft.com/office/drawing/2014/main" id="{6A4A49CD-0967-423C-98BD-3DC921E62CE0}"/>
                </a:ext>
              </a:extLst>
            </p:cNvPr>
            <p:cNvGrpSpPr/>
            <p:nvPr/>
          </p:nvGrpSpPr>
          <p:grpSpPr>
            <a:xfrm>
              <a:off x="445394" y="2199263"/>
              <a:ext cx="3603873" cy="1229737"/>
              <a:chOff x="587127" y="609600"/>
              <a:chExt cx="3603873" cy="1229737"/>
            </a:xfrm>
          </p:grpSpPr>
          <p:sp>
            <p:nvSpPr>
              <p:cNvPr id="22" name="TextBox 21">
                <a:extLst>
                  <a:ext uri="{FF2B5EF4-FFF2-40B4-BE49-F238E27FC236}">
                    <a16:creationId xmlns:a16="http://schemas.microsoft.com/office/drawing/2014/main" id="{B5F8B61D-DFD6-4470-AA14-05F409FFE3C6}"/>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Thinnest design</a:t>
                </a:r>
              </a:p>
            </p:txBody>
          </p:sp>
          <p:sp>
            <p:nvSpPr>
              <p:cNvPr id="23" name="TextBox 22">
                <a:extLst>
                  <a:ext uri="{FF2B5EF4-FFF2-40B4-BE49-F238E27FC236}">
                    <a16:creationId xmlns:a16="http://schemas.microsoft.com/office/drawing/2014/main" id="{6C39E89A-E91A-47BC-8ECA-6F94B68B954E}"/>
                  </a:ext>
                </a:extLst>
              </p:cNvPr>
              <p:cNvSpPr txBox="1"/>
              <p:nvPr/>
            </p:nvSpPr>
            <p:spPr>
              <a:xfrm>
                <a:off x="587127" y="1193006"/>
                <a:ext cx="3581400" cy="646331"/>
              </a:xfrm>
              <a:prstGeom prst="rect">
                <a:avLst/>
              </a:prstGeom>
              <a:noFill/>
            </p:spPr>
            <p:txBody>
              <a:bodyPr wrap="square" rtlCol="0">
                <a:spAutoFit/>
              </a:bodyPr>
              <a:lstStyle/>
              <a:p>
                <a:r>
                  <a:rPr lang="en-US" dirty="0"/>
                  <a:t>FB01 is just 55 mm thin and can be installed in any floor finish</a:t>
                </a:r>
              </a:p>
            </p:txBody>
          </p:sp>
        </p:grpSp>
        <p:grpSp>
          <p:nvGrpSpPr>
            <p:cNvPr id="17" name="Group 16">
              <a:extLst>
                <a:ext uri="{FF2B5EF4-FFF2-40B4-BE49-F238E27FC236}">
                  <a16:creationId xmlns:a16="http://schemas.microsoft.com/office/drawing/2014/main" id="{AD85D98F-E9C6-415E-9303-5C98DFF6B8F9}"/>
                </a:ext>
              </a:extLst>
            </p:cNvPr>
            <p:cNvGrpSpPr/>
            <p:nvPr/>
          </p:nvGrpSpPr>
          <p:grpSpPr>
            <a:xfrm>
              <a:off x="411843" y="3733800"/>
              <a:ext cx="3603873" cy="1229737"/>
              <a:chOff x="587127" y="224363"/>
              <a:chExt cx="3603873" cy="1229737"/>
            </a:xfrm>
          </p:grpSpPr>
          <p:sp>
            <p:nvSpPr>
              <p:cNvPr id="18" name="TextBox 17">
                <a:extLst>
                  <a:ext uri="{FF2B5EF4-FFF2-40B4-BE49-F238E27FC236}">
                    <a16:creationId xmlns:a16="http://schemas.microsoft.com/office/drawing/2014/main" id="{B386FB96-4507-4F07-BF7A-278664028BA9}"/>
                  </a:ext>
                </a:extLst>
              </p:cNvPr>
              <p:cNvSpPr txBox="1"/>
              <p:nvPr/>
            </p:nvSpPr>
            <p:spPr>
              <a:xfrm>
                <a:off x="609600" y="224363"/>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Can be retrofitted</a:t>
                </a:r>
              </a:p>
            </p:txBody>
          </p:sp>
          <p:sp>
            <p:nvSpPr>
              <p:cNvPr id="19" name="TextBox 18">
                <a:extLst>
                  <a:ext uri="{FF2B5EF4-FFF2-40B4-BE49-F238E27FC236}">
                    <a16:creationId xmlns:a16="http://schemas.microsoft.com/office/drawing/2014/main" id="{D0736390-8A4E-41BB-AB50-0A7F035D74B6}"/>
                  </a:ext>
                </a:extLst>
              </p:cNvPr>
              <p:cNvSpPr txBox="1"/>
              <p:nvPr/>
            </p:nvSpPr>
            <p:spPr>
              <a:xfrm>
                <a:off x="587127" y="807769"/>
                <a:ext cx="3581400" cy="646331"/>
              </a:xfrm>
              <a:prstGeom prst="rect">
                <a:avLst/>
              </a:prstGeom>
              <a:noFill/>
            </p:spPr>
            <p:txBody>
              <a:bodyPr wrap="square" rtlCol="0">
                <a:spAutoFit/>
              </a:bodyPr>
              <a:lstStyle/>
              <a:p>
                <a:r>
                  <a:rPr lang="en-US" dirty="0"/>
                  <a:t>Can be retrofitted in old floor boxes which break easily</a:t>
                </a:r>
              </a:p>
            </p:txBody>
          </p:sp>
        </p:grpSp>
      </p:grpSp>
      <p:sp>
        <p:nvSpPr>
          <p:cNvPr id="5" name="TextBox 4">
            <a:extLst>
              <a:ext uri="{FF2B5EF4-FFF2-40B4-BE49-F238E27FC236}">
                <a16:creationId xmlns:a16="http://schemas.microsoft.com/office/drawing/2014/main" id="{B5590134-009D-4DF4-A1B5-57A651F57C4B}"/>
              </a:ext>
            </a:extLst>
          </p:cNvPr>
          <p:cNvSpPr txBox="1"/>
          <p:nvPr/>
        </p:nvSpPr>
        <p:spPr>
          <a:xfrm>
            <a:off x="9589744" y="5454134"/>
            <a:ext cx="1721796" cy="369332"/>
          </a:xfrm>
          <a:prstGeom prst="rect">
            <a:avLst/>
          </a:prstGeom>
          <a:noFill/>
        </p:spPr>
        <p:txBody>
          <a:bodyPr wrap="square" rtlCol="0">
            <a:spAutoFit/>
          </a:bodyPr>
          <a:lstStyle/>
          <a:p>
            <a:r>
              <a:rPr lang="en-US" dirty="0">
                <a:hlinkClick r:id="rId6">
                  <a:extLst>
                    <a:ext uri="{A12FA001-AC4F-418D-AE19-62706E023703}">
                      <ahyp:hlinkClr xmlns:ahyp="http://schemas.microsoft.com/office/drawing/2018/hyperlinkcolor" val="tx"/>
                    </a:ext>
                  </a:extLst>
                </a:hlinkClick>
              </a:rPr>
              <a:t>Go to webpage</a:t>
            </a:r>
            <a:endParaRPr lang="en-US" dirty="0"/>
          </a:p>
        </p:txBody>
      </p:sp>
      <p:pic>
        <p:nvPicPr>
          <p:cNvPr id="7" name="Graphic 6" descr="Internet">
            <a:hlinkClick r:id="rId6"/>
            <a:extLst>
              <a:ext uri="{FF2B5EF4-FFF2-40B4-BE49-F238E27FC236}">
                <a16:creationId xmlns:a16="http://schemas.microsoft.com/office/drawing/2014/main" id="{5F8DEE08-CF72-408F-8D7A-61C819F61B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35340" y="5175440"/>
            <a:ext cx="777616" cy="777616"/>
          </a:xfrm>
          <a:prstGeom prst="rect">
            <a:avLst/>
          </a:prstGeom>
        </p:spPr>
      </p:pic>
      <p:sp>
        <p:nvSpPr>
          <p:cNvPr id="9" name="TextBox 8">
            <a:extLst>
              <a:ext uri="{FF2B5EF4-FFF2-40B4-BE49-F238E27FC236}">
                <a16:creationId xmlns:a16="http://schemas.microsoft.com/office/drawing/2014/main" id="{18C2FA32-CD03-4376-A6F3-D898A4BC60B7}"/>
              </a:ext>
            </a:extLst>
          </p:cNvPr>
          <p:cNvSpPr txBox="1"/>
          <p:nvPr/>
        </p:nvSpPr>
        <p:spPr>
          <a:xfrm>
            <a:off x="9525000" y="5005335"/>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1524303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dinosaur&#10;&#10;Description automatically generated">
            <a:extLst>
              <a:ext uri="{FF2B5EF4-FFF2-40B4-BE49-F238E27FC236}">
                <a16:creationId xmlns:a16="http://schemas.microsoft.com/office/drawing/2014/main" id="{1EA74064-072B-4C79-A005-B48194A5E81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5033152" y="5095490"/>
            <a:ext cx="1133550" cy="794207"/>
          </a:xfrm>
          <a:prstGeom prst="rect">
            <a:avLst/>
          </a:prstGeom>
          <a:solidFill>
            <a:srgbClr val="CC0000"/>
          </a:solidFill>
        </p:spPr>
      </p:pic>
      <p:grpSp>
        <p:nvGrpSpPr>
          <p:cNvPr id="21" name="Group 20">
            <a:extLst>
              <a:ext uri="{FF2B5EF4-FFF2-40B4-BE49-F238E27FC236}">
                <a16:creationId xmlns:a16="http://schemas.microsoft.com/office/drawing/2014/main" id="{FFBB3EA2-2413-4E5E-B72D-181177FE73B1}"/>
              </a:ext>
            </a:extLst>
          </p:cNvPr>
          <p:cNvGrpSpPr/>
          <p:nvPr/>
        </p:nvGrpSpPr>
        <p:grpSpPr>
          <a:xfrm>
            <a:off x="5144352" y="533400"/>
            <a:ext cx="6643650" cy="5683885"/>
            <a:chOff x="4900650" y="914400"/>
            <a:chExt cx="6643650" cy="5683885"/>
          </a:xfrm>
        </p:grpSpPr>
        <p:sp>
          <p:nvSpPr>
            <p:cNvPr id="5" name="TextBox 4">
              <a:extLst>
                <a:ext uri="{FF2B5EF4-FFF2-40B4-BE49-F238E27FC236}">
                  <a16:creationId xmlns:a16="http://schemas.microsoft.com/office/drawing/2014/main" id="{A902063B-2B5D-4058-B369-7A1337619A67}"/>
                </a:ext>
              </a:extLst>
            </p:cNvPr>
            <p:cNvSpPr txBox="1"/>
            <p:nvPr/>
          </p:nvSpPr>
          <p:spPr>
            <a:xfrm>
              <a:off x="6096000" y="1089085"/>
              <a:ext cx="5448300" cy="5509200"/>
            </a:xfrm>
            <a:prstGeom prst="rect">
              <a:avLst/>
            </a:prstGeom>
            <a:noFill/>
          </p:spPr>
          <p:txBody>
            <a:bodyPr wrap="square" rtlCol="0">
              <a:spAutoFit/>
            </a:bodyPr>
            <a:lstStyle/>
            <a:p>
              <a:r>
                <a:rPr lang="en-US" sz="3200" dirty="0">
                  <a:solidFill>
                    <a:schemeClr val="bg1"/>
                  </a:solidFill>
                </a:rPr>
                <a:t>Very </a:t>
              </a:r>
              <a:r>
                <a:rPr lang="en-US" sz="3200" dirty="0">
                  <a:solidFill>
                    <a:srgbClr val="C00000"/>
                  </a:solidFill>
                </a:rPr>
                <a:t>innovative</a:t>
              </a:r>
            </a:p>
            <a:p>
              <a:endParaRPr lang="en-US" sz="3200" dirty="0">
                <a:solidFill>
                  <a:schemeClr val="bg1"/>
                </a:solidFill>
              </a:endParaRPr>
            </a:p>
            <a:p>
              <a:r>
                <a:rPr lang="en-US" sz="3200" dirty="0">
                  <a:solidFill>
                    <a:schemeClr val="bg1"/>
                  </a:solidFill>
                </a:rPr>
                <a:t>Unique, different and </a:t>
              </a:r>
              <a:r>
                <a:rPr lang="en-US" sz="3200" dirty="0">
                  <a:solidFill>
                    <a:srgbClr val="C00000"/>
                  </a:solidFill>
                </a:rPr>
                <a:t>patent applied </a:t>
              </a:r>
            </a:p>
            <a:p>
              <a:endParaRPr lang="en-US" sz="3200" dirty="0">
                <a:solidFill>
                  <a:schemeClr val="bg1"/>
                </a:solidFill>
              </a:endParaRPr>
            </a:p>
            <a:p>
              <a:r>
                <a:rPr lang="en-US" sz="3200" dirty="0">
                  <a:solidFill>
                    <a:srgbClr val="C00000"/>
                  </a:solidFill>
                </a:rPr>
                <a:t>Sophisticated</a:t>
              </a:r>
              <a:r>
                <a:rPr lang="en-US" sz="3200" dirty="0">
                  <a:solidFill>
                    <a:schemeClr val="bg1"/>
                  </a:solidFill>
                </a:rPr>
                <a:t> engineering</a:t>
              </a:r>
            </a:p>
            <a:p>
              <a:endParaRPr lang="en-US" sz="3200" dirty="0">
                <a:solidFill>
                  <a:schemeClr val="bg1"/>
                </a:solidFill>
              </a:endParaRPr>
            </a:p>
            <a:p>
              <a:r>
                <a:rPr lang="en-US" sz="3200" dirty="0">
                  <a:solidFill>
                    <a:schemeClr val="bg1"/>
                  </a:solidFill>
                </a:rPr>
                <a:t>Very High </a:t>
              </a:r>
              <a:r>
                <a:rPr lang="en-US" sz="3200" dirty="0">
                  <a:solidFill>
                    <a:srgbClr val="C00000"/>
                  </a:solidFill>
                </a:rPr>
                <a:t>performance</a:t>
              </a:r>
            </a:p>
            <a:p>
              <a:endParaRPr lang="en-US" sz="3200" dirty="0">
                <a:solidFill>
                  <a:schemeClr val="bg1"/>
                </a:solidFill>
              </a:endParaRPr>
            </a:p>
            <a:p>
              <a:r>
                <a:rPr lang="en-US" sz="3200" dirty="0">
                  <a:solidFill>
                    <a:schemeClr val="bg1"/>
                  </a:solidFill>
                </a:rPr>
                <a:t>Made completely in </a:t>
              </a:r>
              <a:r>
                <a:rPr lang="en-US" sz="3200" dirty="0">
                  <a:solidFill>
                    <a:srgbClr val="C00000"/>
                  </a:solidFill>
                </a:rPr>
                <a:t>India</a:t>
              </a:r>
            </a:p>
            <a:p>
              <a:endParaRPr lang="en-US" sz="3200" dirty="0">
                <a:solidFill>
                  <a:schemeClr val="bg1"/>
                </a:solidFill>
              </a:endParaRPr>
            </a:p>
          </p:txBody>
        </p:sp>
        <p:pic>
          <p:nvPicPr>
            <p:cNvPr id="12" name="Graphic 11" descr="Fingerprint">
              <a:extLst>
                <a:ext uri="{FF2B5EF4-FFF2-40B4-BE49-F238E27FC236}">
                  <a16:creationId xmlns:a16="http://schemas.microsoft.com/office/drawing/2014/main" id="{E5B21953-143C-446D-8C15-0D619EC321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40617" y="2154975"/>
              <a:ext cx="794208" cy="794208"/>
            </a:xfrm>
            <a:prstGeom prst="rect">
              <a:avLst/>
            </a:prstGeom>
          </p:spPr>
        </p:pic>
        <p:pic>
          <p:nvPicPr>
            <p:cNvPr id="14" name="Graphic 13" descr="Right Brain">
              <a:extLst>
                <a:ext uri="{FF2B5EF4-FFF2-40B4-BE49-F238E27FC236}">
                  <a16:creationId xmlns:a16="http://schemas.microsoft.com/office/drawing/2014/main" id="{69AA1841-E956-4F37-AE0C-8022F496BDE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00650" y="914400"/>
              <a:ext cx="914400" cy="914400"/>
            </a:xfrm>
            <a:prstGeom prst="rect">
              <a:avLst/>
            </a:prstGeom>
          </p:spPr>
        </p:pic>
        <p:pic>
          <p:nvPicPr>
            <p:cNvPr id="16" name="Graphic 15" descr="Gears">
              <a:extLst>
                <a:ext uri="{FF2B5EF4-FFF2-40B4-BE49-F238E27FC236}">
                  <a16:creationId xmlns:a16="http://schemas.microsoft.com/office/drawing/2014/main" id="{147EABC4-65BE-4EF5-BAB2-68E76963A1F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04890" y="3401587"/>
              <a:ext cx="794209" cy="794209"/>
            </a:xfrm>
            <a:prstGeom prst="rect">
              <a:avLst/>
            </a:prstGeom>
          </p:spPr>
        </p:pic>
        <p:pic>
          <p:nvPicPr>
            <p:cNvPr id="18" name="Graphic 17" descr="Hero Male">
              <a:extLst>
                <a:ext uri="{FF2B5EF4-FFF2-40B4-BE49-F238E27FC236}">
                  <a16:creationId xmlns:a16="http://schemas.microsoft.com/office/drawing/2014/main" id="{E3B840C7-AA8B-4ED2-9C49-64CF7336A4C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938750" y="4430518"/>
              <a:ext cx="811250" cy="811250"/>
            </a:xfrm>
            <a:prstGeom prst="rect">
              <a:avLst/>
            </a:prstGeom>
          </p:spPr>
        </p:pic>
      </p:grpSp>
      <p:grpSp>
        <p:nvGrpSpPr>
          <p:cNvPr id="23" name="Group 22">
            <a:extLst>
              <a:ext uri="{FF2B5EF4-FFF2-40B4-BE49-F238E27FC236}">
                <a16:creationId xmlns:a16="http://schemas.microsoft.com/office/drawing/2014/main" id="{D33378C1-ADE9-4F7C-9E5A-69EC8E882431}"/>
              </a:ext>
            </a:extLst>
          </p:cNvPr>
          <p:cNvGrpSpPr/>
          <p:nvPr/>
        </p:nvGrpSpPr>
        <p:grpSpPr>
          <a:xfrm>
            <a:off x="2677580" y="3364726"/>
            <a:ext cx="1506721" cy="1014741"/>
            <a:chOff x="8010139" y="335927"/>
            <a:chExt cx="3296422" cy="2223968"/>
          </a:xfrm>
        </p:grpSpPr>
        <p:pic>
          <p:nvPicPr>
            <p:cNvPr id="24" name="Picture 23" descr="A close up of a logo&#10;&#10;Description automatically generated">
              <a:extLst>
                <a:ext uri="{FF2B5EF4-FFF2-40B4-BE49-F238E27FC236}">
                  <a16:creationId xmlns:a16="http://schemas.microsoft.com/office/drawing/2014/main" id="{41FAD15A-72D1-48B9-9466-3BCECE7AB2B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10139" y="898420"/>
              <a:ext cx="2877322" cy="1661475"/>
            </a:xfrm>
            <a:prstGeom prst="rect">
              <a:avLst/>
            </a:prstGeom>
          </p:spPr>
        </p:pic>
        <p:pic>
          <p:nvPicPr>
            <p:cNvPr id="25" name="Picture 24" descr="A picture containing drawing, sign&#10;&#10;Description automatically generated">
              <a:extLst>
                <a:ext uri="{FF2B5EF4-FFF2-40B4-BE49-F238E27FC236}">
                  <a16:creationId xmlns:a16="http://schemas.microsoft.com/office/drawing/2014/main" id="{D218B4DE-3445-4F82-919A-C7DD37677C0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225581" y="335927"/>
              <a:ext cx="1080980" cy="1073773"/>
            </a:xfrm>
            <a:prstGeom prst="rect">
              <a:avLst/>
            </a:prstGeom>
          </p:spPr>
        </p:pic>
      </p:grpSp>
      <p:sp>
        <p:nvSpPr>
          <p:cNvPr id="22" name="TextBox 21">
            <a:extLst>
              <a:ext uri="{FF2B5EF4-FFF2-40B4-BE49-F238E27FC236}">
                <a16:creationId xmlns:a16="http://schemas.microsoft.com/office/drawing/2014/main" id="{84DCABF7-571B-4BB0-AE50-D3C3CCF422AD}"/>
              </a:ext>
            </a:extLst>
          </p:cNvPr>
          <p:cNvSpPr txBox="1"/>
          <p:nvPr/>
        </p:nvSpPr>
        <p:spPr>
          <a:xfrm>
            <a:off x="1566312" y="3989534"/>
            <a:ext cx="2936098"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dirty="0">
                <a:solidFill>
                  <a:schemeClr val="accent6">
                    <a:lumMod val="75000"/>
                  </a:schemeClr>
                </a:solidFill>
                <a:latin typeface="Bodoni MT Condensed" panose="02070606080606020203" pitchFamily="18" charset="0"/>
              </a:rPr>
              <a:t>Features</a:t>
            </a:r>
            <a:endParaRPr lang="en-US" sz="8000" dirty="0">
              <a:solidFill>
                <a:srgbClr val="FFC000"/>
              </a:solidFill>
            </a:endParaRPr>
          </a:p>
        </p:txBody>
      </p:sp>
      <p:sp>
        <p:nvSpPr>
          <p:cNvPr id="2" name="TextBox 1">
            <a:extLst>
              <a:ext uri="{FF2B5EF4-FFF2-40B4-BE49-F238E27FC236}">
                <a16:creationId xmlns:a16="http://schemas.microsoft.com/office/drawing/2014/main" id="{CF8C4094-45E1-4EA5-8E31-4E3992B839D2}"/>
              </a:ext>
            </a:extLst>
          </p:cNvPr>
          <p:cNvSpPr txBox="1"/>
          <p:nvPr/>
        </p:nvSpPr>
        <p:spPr>
          <a:xfrm>
            <a:off x="236138" y="4651253"/>
            <a:ext cx="3757650" cy="132343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ctr">
              <a:defRPr sz="8000">
                <a:solidFill>
                  <a:schemeClr val="accent6">
                    <a:lumMod val="75000"/>
                  </a:schemeClr>
                </a:solidFill>
                <a:latin typeface="Bodoni MT Condensed" panose="02070606080606020203" pitchFamily="18" charset="0"/>
              </a:defRPr>
            </a:lvl1pPr>
          </a:lstStyle>
          <a:p>
            <a:r>
              <a:rPr lang="en-US" dirty="0"/>
              <a:t>&amp; benefits</a:t>
            </a:r>
          </a:p>
        </p:txBody>
      </p:sp>
      <p:cxnSp>
        <p:nvCxnSpPr>
          <p:cNvPr id="6" name="Straight Connector 5">
            <a:extLst>
              <a:ext uri="{FF2B5EF4-FFF2-40B4-BE49-F238E27FC236}">
                <a16:creationId xmlns:a16="http://schemas.microsoft.com/office/drawing/2014/main" id="{031B9F8A-A660-45DB-917A-A80ED745A3EB}"/>
              </a:ext>
            </a:extLst>
          </p:cNvPr>
          <p:cNvCxnSpPr/>
          <p:nvPr/>
        </p:nvCxnSpPr>
        <p:spPr>
          <a:xfrm flipV="1">
            <a:off x="4343400" y="708085"/>
            <a:ext cx="0" cy="50069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0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building&#10;&#10;Description automatically generated">
            <a:extLst>
              <a:ext uri="{FF2B5EF4-FFF2-40B4-BE49-F238E27FC236}">
                <a16:creationId xmlns:a16="http://schemas.microsoft.com/office/drawing/2014/main" id="{335DA06E-221E-446C-AA6E-7FA2D18B0E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67500" y="1562100"/>
            <a:ext cx="5542941" cy="3594833"/>
          </a:xfrm>
          <a:prstGeom prst="rect">
            <a:avLst/>
          </a:prstGeom>
        </p:spPr>
      </p:pic>
      <p:pic>
        <p:nvPicPr>
          <p:cNvPr id="8" name="Picture 7" descr="A picture containing bed, table&#10;&#10;Description automatically generated">
            <a:extLst>
              <a:ext uri="{FF2B5EF4-FFF2-40B4-BE49-F238E27FC236}">
                <a16:creationId xmlns:a16="http://schemas.microsoft.com/office/drawing/2014/main" id="{51C69B94-7B90-48D0-BF97-97ED5CB2EE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99150" y="0"/>
            <a:ext cx="3892850" cy="3124200"/>
          </a:xfrm>
          <a:prstGeom prst="rect">
            <a:avLst/>
          </a:prstGeom>
        </p:spPr>
      </p:pic>
      <p:pic>
        <p:nvPicPr>
          <p:cNvPr id="10" name="Picture 9" descr="A picture containing chair, table, sitting, room&#10;&#10;Description automatically generated">
            <a:extLst>
              <a:ext uri="{FF2B5EF4-FFF2-40B4-BE49-F238E27FC236}">
                <a16:creationId xmlns:a16="http://schemas.microsoft.com/office/drawing/2014/main" id="{E99A0191-A945-4811-9BB4-B51214FF42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009"/>
            <a:ext cx="8305800" cy="6789982"/>
          </a:xfrm>
          <a:prstGeom prst="rect">
            <a:avLst/>
          </a:prstGeom>
        </p:spPr>
      </p:pic>
      <p:sp>
        <p:nvSpPr>
          <p:cNvPr id="11" name="Title 1">
            <a:extLst>
              <a:ext uri="{FF2B5EF4-FFF2-40B4-BE49-F238E27FC236}">
                <a16:creationId xmlns:a16="http://schemas.microsoft.com/office/drawing/2014/main" id="{040C8C7F-F9B3-4AD5-98DB-6F8A3982DD8F}"/>
              </a:ext>
            </a:extLst>
          </p:cNvPr>
          <p:cNvSpPr txBox="1">
            <a:spLocks/>
          </p:cNvSpPr>
          <p:nvPr/>
        </p:nvSpPr>
        <p:spPr>
          <a:xfrm>
            <a:off x="5715000" y="5867400"/>
            <a:ext cx="64389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Modular Floor Raceways</a:t>
            </a:r>
            <a:endParaRPr lang="en-US" sz="8000" b="1" dirty="0">
              <a:solidFill>
                <a:srgbClr val="FFFFFF"/>
              </a:solidFill>
              <a:effectLst>
                <a:outerShdw blurRad="50800" dist="38100" dir="18900000" algn="bl" rotWithShape="0">
                  <a:prstClr val="black">
                    <a:alpha val="40000"/>
                  </a:prstClr>
                </a:outerShdw>
              </a:effectLst>
              <a:latin typeface="+mn-lt"/>
            </a:endParaRPr>
          </a:p>
        </p:txBody>
      </p:sp>
      <p:grpSp>
        <p:nvGrpSpPr>
          <p:cNvPr id="12" name="Group 11">
            <a:extLst>
              <a:ext uri="{FF2B5EF4-FFF2-40B4-BE49-F238E27FC236}">
                <a16:creationId xmlns:a16="http://schemas.microsoft.com/office/drawing/2014/main" id="{CA5BEFA4-F7AB-4995-B764-12075F73CBD5}"/>
              </a:ext>
            </a:extLst>
          </p:cNvPr>
          <p:cNvGrpSpPr/>
          <p:nvPr/>
        </p:nvGrpSpPr>
        <p:grpSpPr>
          <a:xfrm>
            <a:off x="228600" y="228600"/>
            <a:ext cx="4267200" cy="6477000"/>
            <a:chOff x="228600" y="228600"/>
            <a:chExt cx="4267200" cy="6477000"/>
          </a:xfrm>
        </p:grpSpPr>
        <p:sp>
          <p:nvSpPr>
            <p:cNvPr id="13" name="Rectangle 12">
              <a:extLst>
                <a:ext uri="{FF2B5EF4-FFF2-40B4-BE49-F238E27FC236}">
                  <a16:creationId xmlns:a16="http://schemas.microsoft.com/office/drawing/2014/main" id="{7EDC67CE-165C-4D3A-88C8-E20E7B4D293B}"/>
                </a:ext>
              </a:extLst>
            </p:cNvPr>
            <p:cNvSpPr/>
            <p:nvPr/>
          </p:nvSpPr>
          <p:spPr>
            <a:xfrm>
              <a:off x="228600" y="228600"/>
              <a:ext cx="4267200" cy="6477000"/>
            </a:xfrm>
            <a:prstGeom prst="rect">
              <a:avLst/>
            </a:prstGeom>
            <a:solidFill>
              <a:srgbClr val="000000">
                <a:alpha val="6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A1391E0-57F0-4BE5-9382-F85C987086A0}"/>
                </a:ext>
              </a:extLst>
            </p:cNvPr>
            <p:cNvGrpSpPr/>
            <p:nvPr/>
          </p:nvGrpSpPr>
          <p:grpSpPr>
            <a:xfrm>
              <a:off x="476805" y="446097"/>
              <a:ext cx="3870573" cy="2060734"/>
              <a:chOff x="526553" y="609600"/>
              <a:chExt cx="3870573" cy="2060734"/>
            </a:xfrm>
          </p:grpSpPr>
          <p:sp>
            <p:nvSpPr>
              <p:cNvPr id="21" name="TextBox 20">
                <a:extLst>
                  <a:ext uri="{FF2B5EF4-FFF2-40B4-BE49-F238E27FC236}">
                    <a16:creationId xmlns:a16="http://schemas.microsoft.com/office/drawing/2014/main" id="{F6C47E75-FC9A-42B7-BEAB-8361EB3833F2}"/>
                  </a:ext>
                </a:extLst>
              </p:cNvPr>
              <p:cNvSpPr txBox="1"/>
              <p:nvPr/>
            </p:nvSpPr>
            <p:spPr>
              <a:xfrm>
                <a:off x="526553" y="609600"/>
                <a:ext cx="3870573"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Modular design</a:t>
                </a:r>
              </a:p>
            </p:txBody>
          </p:sp>
          <p:sp>
            <p:nvSpPr>
              <p:cNvPr id="22" name="TextBox 21">
                <a:extLst>
                  <a:ext uri="{FF2B5EF4-FFF2-40B4-BE49-F238E27FC236}">
                    <a16:creationId xmlns:a16="http://schemas.microsoft.com/office/drawing/2014/main" id="{B8D5171F-3D29-41FA-BB2B-2059505C92B1}"/>
                  </a:ext>
                </a:extLst>
              </p:cNvPr>
              <p:cNvSpPr txBox="1"/>
              <p:nvPr/>
            </p:nvSpPr>
            <p:spPr>
              <a:xfrm>
                <a:off x="587126" y="1193006"/>
                <a:ext cx="3706209" cy="1477328"/>
              </a:xfrm>
              <a:prstGeom prst="rect">
                <a:avLst/>
              </a:prstGeom>
              <a:noFill/>
            </p:spPr>
            <p:txBody>
              <a:bodyPr wrap="square" rtlCol="0">
                <a:spAutoFit/>
              </a:bodyPr>
              <a:lstStyle/>
              <a:p>
                <a:r>
                  <a:rPr lang="en-US" dirty="0"/>
                  <a:t>World’s first professionally designed raceways which are stackable horizontally in multiples of 150 mm; designed to fit snug in substrate</a:t>
                </a:r>
              </a:p>
              <a:p>
                <a:endParaRPr lang="en-US" dirty="0"/>
              </a:p>
            </p:txBody>
          </p:sp>
        </p:grpSp>
        <p:grpSp>
          <p:nvGrpSpPr>
            <p:cNvPr id="15" name="Group 14">
              <a:extLst>
                <a:ext uri="{FF2B5EF4-FFF2-40B4-BE49-F238E27FC236}">
                  <a16:creationId xmlns:a16="http://schemas.microsoft.com/office/drawing/2014/main" id="{C66D492A-3DB8-4FAE-9D75-52546CFA404C}"/>
                </a:ext>
              </a:extLst>
            </p:cNvPr>
            <p:cNvGrpSpPr/>
            <p:nvPr/>
          </p:nvGrpSpPr>
          <p:grpSpPr>
            <a:xfrm>
              <a:off x="445394" y="2199263"/>
              <a:ext cx="3603873" cy="1506736"/>
              <a:chOff x="587127" y="609600"/>
              <a:chExt cx="3603873" cy="1506736"/>
            </a:xfrm>
          </p:grpSpPr>
          <p:sp>
            <p:nvSpPr>
              <p:cNvPr id="19" name="TextBox 18">
                <a:extLst>
                  <a:ext uri="{FF2B5EF4-FFF2-40B4-BE49-F238E27FC236}">
                    <a16:creationId xmlns:a16="http://schemas.microsoft.com/office/drawing/2014/main" id="{7D03D299-69FB-4C44-A1CD-49AEB9706616}"/>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Snap fit lid</a:t>
                </a:r>
              </a:p>
            </p:txBody>
          </p:sp>
          <p:sp>
            <p:nvSpPr>
              <p:cNvPr id="20" name="TextBox 19">
                <a:extLst>
                  <a:ext uri="{FF2B5EF4-FFF2-40B4-BE49-F238E27FC236}">
                    <a16:creationId xmlns:a16="http://schemas.microsoft.com/office/drawing/2014/main" id="{95F6C454-F667-47BD-83D0-B6827799E3A5}"/>
                  </a:ext>
                </a:extLst>
              </p:cNvPr>
              <p:cNvSpPr txBox="1"/>
              <p:nvPr/>
            </p:nvSpPr>
            <p:spPr>
              <a:xfrm>
                <a:off x="587127" y="1193006"/>
                <a:ext cx="3581400" cy="923330"/>
              </a:xfrm>
              <a:prstGeom prst="rect">
                <a:avLst/>
              </a:prstGeom>
              <a:noFill/>
            </p:spPr>
            <p:txBody>
              <a:bodyPr wrap="square" rtlCol="0">
                <a:spAutoFit/>
              </a:bodyPr>
              <a:lstStyle/>
              <a:p>
                <a:r>
                  <a:rPr lang="en-US" dirty="0"/>
                  <a:t>Snap fit lid makes it easy to install, even exposed to floor finish, strong enough to carry good load</a:t>
                </a:r>
              </a:p>
            </p:txBody>
          </p:sp>
        </p:grpSp>
        <p:grpSp>
          <p:nvGrpSpPr>
            <p:cNvPr id="16" name="Group 15">
              <a:extLst>
                <a:ext uri="{FF2B5EF4-FFF2-40B4-BE49-F238E27FC236}">
                  <a16:creationId xmlns:a16="http://schemas.microsoft.com/office/drawing/2014/main" id="{5ABB097F-3092-4F26-92F6-47A2ED9C095E}"/>
                </a:ext>
              </a:extLst>
            </p:cNvPr>
            <p:cNvGrpSpPr/>
            <p:nvPr/>
          </p:nvGrpSpPr>
          <p:grpSpPr>
            <a:xfrm>
              <a:off x="411843" y="3733800"/>
              <a:ext cx="3603873" cy="1506736"/>
              <a:chOff x="587127" y="224363"/>
              <a:chExt cx="3603873" cy="1506736"/>
            </a:xfrm>
          </p:grpSpPr>
          <p:sp>
            <p:nvSpPr>
              <p:cNvPr id="17" name="TextBox 16">
                <a:extLst>
                  <a:ext uri="{FF2B5EF4-FFF2-40B4-BE49-F238E27FC236}">
                    <a16:creationId xmlns:a16="http://schemas.microsoft.com/office/drawing/2014/main" id="{A59468FE-CDD3-4E2E-87C7-ECEA37B413CB}"/>
                  </a:ext>
                </a:extLst>
              </p:cNvPr>
              <p:cNvSpPr txBox="1"/>
              <p:nvPr/>
            </p:nvSpPr>
            <p:spPr>
              <a:xfrm>
                <a:off x="609600" y="224363"/>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Can be retrofitted</a:t>
                </a:r>
              </a:p>
            </p:txBody>
          </p:sp>
          <p:sp>
            <p:nvSpPr>
              <p:cNvPr id="18" name="TextBox 17">
                <a:extLst>
                  <a:ext uri="{FF2B5EF4-FFF2-40B4-BE49-F238E27FC236}">
                    <a16:creationId xmlns:a16="http://schemas.microsoft.com/office/drawing/2014/main" id="{1DD06908-ED95-4E2E-B5FB-6691CA108FFC}"/>
                  </a:ext>
                </a:extLst>
              </p:cNvPr>
              <p:cNvSpPr txBox="1"/>
              <p:nvPr/>
            </p:nvSpPr>
            <p:spPr>
              <a:xfrm>
                <a:off x="587127" y="807769"/>
                <a:ext cx="3581400" cy="923330"/>
              </a:xfrm>
              <a:prstGeom prst="rect">
                <a:avLst/>
              </a:prstGeom>
              <a:noFill/>
            </p:spPr>
            <p:txBody>
              <a:bodyPr wrap="square" rtlCol="0">
                <a:spAutoFit/>
              </a:bodyPr>
              <a:lstStyle/>
              <a:p>
                <a:r>
                  <a:rPr lang="en-US" dirty="0"/>
                  <a:t>Can be retrofitted in any interiors to carry cables across without complete floor dismantling</a:t>
                </a:r>
              </a:p>
            </p:txBody>
          </p:sp>
        </p:grpSp>
      </p:grpSp>
      <p:sp>
        <p:nvSpPr>
          <p:cNvPr id="23" name="TextBox 22">
            <a:extLst>
              <a:ext uri="{FF2B5EF4-FFF2-40B4-BE49-F238E27FC236}">
                <a16:creationId xmlns:a16="http://schemas.microsoft.com/office/drawing/2014/main" id="{8D4481B6-EB92-4DE8-B707-D802CB10BD39}"/>
              </a:ext>
            </a:extLst>
          </p:cNvPr>
          <p:cNvSpPr txBox="1"/>
          <p:nvPr/>
        </p:nvSpPr>
        <p:spPr>
          <a:xfrm>
            <a:off x="9589744" y="5454134"/>
            <a:ext cx="1721796" cy="369332"/>
          </a:xfrm>
          <a:prstGeom prst="rect">
            <a:avLst/>
          </a:prstGeom>
          <a:noFill/>
        </p:spPr>
        <p:txBody>
          <a:bodyPr wrap="square" rtlCol="0">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Go to webpage</a:t>
            </a:r>
            <a:endParaRPr lang="en-US" dirty="0">
              <a:solidFill>
                <a:schemeClr val="bg1"/>
              </a:solidFill>
            </a:endParaRPr>
          </a:p>
        </p:txBody>
      </p:sp>
      <p:pic>
        <p:nvPicPr>
          <p:cNvPr id="24" name="Graphic 23" descr="Internet">
            <a:hlinkClick r:id="rId5"/>
            <a:extLst>
              <a:ext uri="{FF2B5EF4-FFF2-40B4-BE49-F238E27FC236}">
                <a16:creationId xmlns:a16="http://schemas.microsoft.com/office/drawing/2014/main" id="{D13A8AEC-1128-418D-A4EF-10D6873E58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35340" y="5224996"/>
            <a:ext cx="728060" cy="728060"/>
          </a:xfrm>
          <a:prstGeom prst="rect">
            <a:avLst/>
          </a:prstGeom>
        </p:spPr>
      </p:pic>
      <p:sp>
        <p:nvSpPr>
          <p:cNvPr id="26" name="TextBox 25">
            <a:extLst>
              <a:ext uri="{FF2B5EF4-FFF2-40B4-BE49-F238E27FC236}">
                <a16:creationId xmlns:a16="http://schemas.microsoft.com/office/drawing/2014/main" id="{D65302A1-8713-4F59-9F84-021098325602}"/>
              </a:ext>
            </a:extLst>
          </p:cNvPr>
          <p:cNvSpPr txBox="1"/>
          <p:nvPr/>
        </p:nvSpPr>
        <p:spPr>
          <a:xfrm>
            <a:off x="9461668" y="5086647"/>
            <a:ext cx="2819400" cy="307777"/>
          </a:xfrm>
          <a:prstGeom prst="rect">
            <a:avLst/>
          </a:prstGeom>
          <a:noFill/>
        </p:spPr>
        <p:txBody>
          <a:bodyPr wrap="square" rtlCol="0">
            <a:spAutoFit/>
          </a:bodyPr>
          <a:lstStyle/>
          <a:p>
            <a:r>
              <a:rPr lang="en-US" sz="1400" i="1" dirty="0">
                <a:solidFill>
                  <a:schemeClr val="bg1"/>
                </a:solidFill>
              </a:rPr>
              <a:t>To download go to the webpage</a:t>
            </a:r>
          </a:p>
        </p:txBody>
      </p:sp>
    </p:spTree>
    <p:extLst>
      <p:ext uri="{BB962C8B-B14F-4D97-AF65-F5344CB8AC3E}">
        <p14:creationId xmlns:p14="http://schemas.microsoft.com/office/powerpoint/2010/main" val="317591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 Jigsaw puzzle on yellow color background">
            <a:extLst>
              <a:ext uri="{FF2B5EF4-FFF2-40B4-BE49-F238E27FC236}">
                <a16:creationId xmlns:a16="http://schemas.microsoft.com/office/drawing/2014/main" id="{0C7ACE8A-791D-4DB1-8AE5-F1A107D0AC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47114"/>
          </a:xfrm>
          <a:prstGeom prst="rect">
            <a:avLst/>
          </a:prstGeom>
        </p:spPr>
      </p:pic>
      <p:sp>
        <p:nvSpPr>
          <p:cNvPr id="15" name="Rectangle 14">
            <a:extLst>
              <a:ext uri="{FF2B5EF4-FFF2-40B4-BE49-F238E27FC236}">
                <a16:creationId xmlns:a16="http://schemas.microsoft.com/office/drawing/2014/main" id="{B95CA761-8483-4422-8237-17397F904B4B}"/>
              </a:ext>
            </a:extLst>
          </p:cNvPr>
          <p:cNvSpPr/>
          <p:nvPr/>
        </p:nvSpPr>
        <p:spPr>
          <a:xfrm>
            <a:off x="284123" y="381000"/>
            <a:ext cx="3648343" cy="6324600"/>
          </a:xfrm>
          <a:prstGeom prst="rect">
            <a:avLst/>
          </a:prstGeom>
          <a:solidFill>
            <a:srgbClr val="FFFF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D73EF1-E003-4CEC-BC18-81FF424CF646}"/>
              </a:ext>
            </a:extLst>
          </p:cNvPr>
          <p:cNvSpPr txBox="1"/>
          <p:nvPr/>
        </p:nvSpPr>
        <p:spPr>
          <a:xfrm>
            <a:off x="284123" y="4030788"/>
            <a:ext cx="364834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dirty="0">
                <a:solidFill>
                  <a:schemeClr val="accent6">
                    <a:lumMod val="75000"/>
                  </a:schemeClr>
                </a:solidFill>
                <a:latin typeface="Bodoni MT Condensed" panose="02070606080606020203" pitchFamily="18" charset="0"/>
              </a:rPr>
              <a:t>Customized</a:t>
            </a:r>
            <a:endParaRPr lang="en-US" sz="8000" dirty="0">
              <a:solidFill>
                <a:srgbClr val="FFC000"/>
              </a:solidFill>
            </a:endParaRPr>
          </a:p>
        </p:txBody>
      </p:sp>
      <p:cxnSp>
        <p:nvCxnSpPr>
          <p:cNvPr id="14" name="Straight Connector 13">
            <a:extLst>
              <a:ext uri="{FF2B5EF4-FFF2-40B4-BE49-F238E27FC236}">
                <a16:creationId xmlns:a16="http://schemas.microsoft.com/office/drawing/2014/main" id="{E46CE3C7-74DA-4506-9804-EF5E5BFA1E6E}"/>
              </a:ext>
            </a:extLst>
          </p:cNvPr>
          <p:cNvCxnSpPr/>
          <p:nvPr/>
        </p:nvCxnSpPr>
        <p:spPr>
          <a:xfrm>
            <a:off x="381000" y="4169625"/>
            <a:ext cx="335629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8A50ED-DCF9-4CF9-B3F5-5D3D74FC2E29}"/>
              </a:ext>
            </a:extLst>
          </p:cNvPr>
          <p:cNvSpPr txBox="1"/>
          <p:nvPr/>
        </p:nvSpPr>
        <p:spPr>
          <a:xfrm>
            <a:off x="284123" y="4763265"/>
            <a:ext cx="364834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dirty="0">
                <a:solidFill>
                  <a:schemeClr val="accent6">
                    <a:lumMod val="75000"/>
                  </a:schemeClr>
                </a:solidFill>
                <a:latin typeface="Bodoni MT Condensed" panose="02070606080606020203" pitchFamily="18" charset="0"/>
              </a:rPr>
              <a:t>solutions</a:t>
            </a:r>
            <a:endParaRPr lang="en-US" sz="8000" dirty="0">
              <a:solidFill>
                <a:srgbClr val="FFC000"/>
              </a:solidFill>
            </a:endParaRPr>
          </a:p>
        </p:txBody>
      </p:sp>
      <p:grpSp>
        <p:nvGrpSpPr>
          <p:cNvPr id="23" name="Group 22">
            <a:extLst>
              <a:ext uri="{FF2B5EF4-FFF2-40B4-BE49-F238E27FC236}">
                <a16:creationId xmlns:a16="http://schemas.microsoft.com/office/drawing/2014/main" id="{0881A73C-62CF-418A-8B5D-70861C81691F}"/>
              </a:ext>
            </a:extLst>
          </p:cNvPr>
          <p:cNvGrpSpPr/>
          <p:nvPr/>
        </p:nvGrpSpPr>
        <p:grpSpPr>
          <a:xfrm>
            <a:off x="364912" y="1378550"/>
            <a:ext cx="3474938" cy="2546827"/>
            <a:chOff x="364912" y="1378550"/>
            <a:chExt cx="3474938" cy="2546827"/>
          </a:xfrm>
        </p:grpSpPr>
        <p:grpSp>
          <p:nvGrpSpPr>
            <p:cNvPr id="10" name="Group 9">
              <a:extLst>
                <a:ext uri="{FF2B5EF4-FFF2-40B4-BE49-F238E27FC236}">
                  <a16:creationId xmlns:a16="http://schemas.microsoft.com/office/drawing/2014/main" id="{206ABBA4-62F0-4FA7-9750-981514BA08F1}"/>
                </a:ext>
              </a:extLst>
            </p:cNvPr>
            <p:cNvGrpSpPr/>
            <p:nvPr/>
          </p:nvGrpSpPr>
          <p:grpSpPr>
            <a:xfrm>
              <a:off x="1118080" y="1378550"/>
              <a:ext cx="2107883" cy="1419609"/>
              <a:chOff x="8010139" y="335927"/>
              <a:chExt cx="3296422" cy="2223968"/>
            </a:xfrm>
          </p:grpSpPr>
          <p:pic>
            <p:nvPicPr>
              <p:cNvPr id="11" name="Picture 10" descr="A close up of a logo&#10;&#10;Description automatically generated">
                <a:extLst>
                  <a:ext uri="{FF2B5EF4-FFF2-40B4-BE49-F238E27FC236}">
                    <a16:creationId xmlns:a16="http://schemas.microsoft.com/office/drawing/2014/main" id="{CDCD2047-746B-4B22-8A27-C40DA6F15B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0139" y="898420"/>
                <a:ext cx="2877322" cy="1661475"/>
              </a:xfrm>
              <a:prstGeom prst="rect">
                <a:avLst/>
              </a:prstGeom>
            </p:spPr>
          </p:pic>
          <p:pic>
            <p:nvPicPr>
              <p:cNvPr id="12" name="Picture 11" descr="A picture containing drawing, sign&#10;&#10;Description automatically generated">
                <a:extLst>
                  <a:ext uri="{FF2B5EF4-FFF2-40B4-BE49-F238E27FC236}">
                    <a16:creationId xmlns:a16="http://schemas.microsoft.com/office/drawing/2014/main" id="{6F3BEF22-2824-4C81-9FD3-2AC629776C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5581" y="335927"/>
                <a:ext cx="1080980" cy="1073773"/>
              </a:xfrm>
              <a:prstGeom prst="rect">
                <a:avLst/>
              </a:prstGeom>
            </p:spPr>
          </p:pic>
        </p:grpSp>
        <p:sp>
          <p:nvSpPr>
            <p:cNvPr id="13" name="TextBox 12">
              <a:extLst>
                <a:ext uri="{FF2B5EF4-FFF2-40B4-BE49-F238E27FC236}">
                  <a16:creationId xmlns:a16="http://schemas.microsoft.com/office/drawing/2014/main" id="{4781746E-7C11-4912-8261-F088251058E4}"/>
                </a:ext>
              </a:extLst>
            </p:cNvPr>
            <p:cNvSpPr txBox="1"/>
            <p:nvPr/>
          </p:nvSpPr>
          <p:spPr>
            <a:xfrm>
              <a:off x="364912" y="2991210"/>
              <a:ext cx="3453167" cy="584775"/>
            </a:xfrm>
            <a:prstGeom prst="rect">
              <a:avLst/>
            </a:prstGeom>
            <a:noFill/>
            <a:effectLst/>
          </p:spPr>
          <p:txBody>
            <a:bodyPr wrap="square" rtlCol="0">
              <a:spAutoFit/>
            </a:bodyPr>
            <a:lstStyle/>
            <a:p>
              <a:pPr algn="ctr"/>
              <a:r>
                <a:rPr lang="en-US" sz="3200" dirty="0">
                  <a:solidFill>
                    <a:schemeClr val="accent6">
                      <a:lumMod val="75000"/>
                    </a:schemeClr>
                  </a:solidFill>
                  <a:latin typeface="Bodoni MT Condensed" panose="02070606080606020203" pitchFamily="18" charset="0"/>
                </a:rPr>
                <a:t>Green certified modular</a:t>
              </a:r>
              <a:endParaRPr lang="en-US" sz="3200" dirty="0">
                <a:solidFill>
                  <a:srgbClr val="FFC000"/>
                </a:solidFill>
              </a:endParaRPr>
            </a:p>
          </p:txBody>
        </p:sp>
        <p:sp>
          <p:nvSpPr>
            <p:cNvPr id="17" name="TextBox 16">
              <a:extLst>
                <a:ext uri="{FF2B5EF4-FFF2-40B4-BE49-F238E27FC236}">
                  <a16:creationId xmlns:a16="http://schemas.microsoft.com/office/drawing/2014/main" id="{1D334839-37F8-4F9F-9B01-BCD1CCC7D813}"/>
                </a:ext>
              </a:extLst>
            </p:cNvPr>
            <p:cNvSpPr txBox="1"/>
            <p:nvPr/>
          </p:nvSpPr>
          <p:spPr>
            <a:xfrm>
              <a:off x="364912" y="3340602"/>
              <a:ext cx="3453167" cy="584775"/>
            </a:xfrm>
            <a:prstGeom prst="rect">
              <a:avLst/>
            </a:prstGeom>
            <a:noFill/>
            <a:effectLst/>
          </p:spPr>
          <p:txBody>
            <a:bodyPr wrap="square" rtlCol="0">
              <a:spAutoFit/>
            </a:bodyPr>
            <a:lstStyle/>
            <a:p>
              <a:pPr algn="ctr"/>
              <a:r>
                <a:rPr lang="en-US" sz="3200" dirty="0">
                  <a:solidFill>
                    <a:schemeClr val="accent6">
                      <a:lumMod val="75000"/>
                    </a:schemeClr>
                  </a:solidFill>
                  <a:latin typeface="Bodoni MT Condensed" panose="02070606080606020203" pitchFamily="18" charset="0"/>
                </a:rPr>
                <a:t>interior systems</a:t>
              </a:r>
              <a:endParaRPr lang="en-US" sz="3200" dirty="0">
                <a:solidFill>
                  <a:srgbClr val="FFC000"/>
                </a:solidFill>
              </a:endParaRPr>
            </a:p>
          </p:txBody>
        </p:sp>
        <p:sp>
          <p:nvSpPr>
            <p:cNvPr id="20" name="Content Placeholder 2">
              <a:extLst>
                <a:ext uri="{FF2B5EF4-FFF2-40B4-BE49-F238E27FC236}">
                  <a16:creationId xmlns:a16="http://schemas.microsoft.com/office/drawing/2014/main" id="{900FD627-500F-4414-BE67-5A3DA8441843}"/>
                </a:ext>
              </a:extLst>
            </p:cNvPr>
            <p:cNvSpPr txBox="1">
              <a:spLocks/>
            </p:cNvSpPr>
            <p:nvPr/>
          </p:nvSpPr>
          <p:spPr>
            <a:xfrm>
              <a:off x="1036645" y="2722785"/>
              <a:ext cx="2803205" cy="853200"/>
            </a:xfrm>
            <a:prstGeom prst="rect">
              <a:avLst/>
            </a:prstGeom>
          </p:spPr>
          <p:txBody>
            <a:bodyPr vert="horz" lIns="68580" tIns="34290" rIns="68580" bIns="3429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400" b="1" dirty="0">
                  <a:solidFill>
                    <a:srgbClr val="C00000"/>
                  </a:solidFill>
                </a:rPr>
                <a:t>www.iqubx.com</a:t>
              </a:r>
            </a:p>
            <a:p>
              <a:endParaRPr lang="en-US" sz="1400" u="sng" dirty="0"/>
            </a:p>
          </p:txBody>
        </p:sp>
      </p:grpSp>
    </p:spTree>
    <p:extLst>
      <p:ext uri="{BB962C8B-B14F-4D97-AF65-F5344CB8AC3E}">
        <p14:creationId xmlns:p14="http://schemas.microsoft.com/office/powerpoint/2010/main" val="402595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building, cage&#10;&#10;Description automatically generated">
            <a:extLst>
              <a:ext uri="{FF2B5EF4-FFF2-40B4-BE49-F238E27FC236}">
                <a16:creationId xmlns:a16="http://schemas.microsoft.com/office/drawing/2014/main" id="{520916BD-86A6-4BDF-BD43-7C4D158636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10886"/>
            <a:ext cx="4478791" cy="3359093"/>
          </a:xfrm>
          <a:prstGeom prst="rect">
            <a:avLst/>
          </a:prstGeom>
        </p:spPr>
      </p:pic>
      <p:pic>
        <p:nvPicPr>
          <p:cNvPr id="18" name="Picture 17">
            <a:extLst>
              <a:ext uri="{FF2B5EF4-FFF2-40B4-BE49-F238E27FC236}">
                <a16:creationId xmlns:a16="http://schemas.microsoft.com/office/drawing/2014/main" id="{E5E1605F-AAA7-4DA1-9D31-8BE9039F3C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886"/>
            <a:ext cx="2590800" cy="6877587"/>
          </a:xfrm>
          <a:prstGeom prst="rect">
            <a:avLst/>
          </a:prstGeom>
        </p:spPr>
      </p:pic>
      <p:pic>
        <p:nvPicPr>
          <p:cNvPr id="22" name="Picture 21" descr="A picture containing window&#10;&#10;Description automatically generated">
            <a:extLst>
              <a:ext uri="{FF2B5EF4-FFF2-40B4-BE49-F238E27FC236}">
                <a16:creationId xmlns:a16="http://schemas.microsoft.com/office/drawing/2014/main" id="{BEC15D28-FECC-400F-910D-A8AA6188D3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7808" y="3529380"/>
            <a:ext cx="4478791" cy="3359093"/>
          </a:xfrm>
          <a:prstGeom prst="rect">
            <a:avLst/>
          </a:prstGeom>
        </p:spPr>
      </p:pic>
      <p:sp>
        <p:nvSpPr>
          <p:cNvPr id="24" name="Notched Right Arrow 7">
            <a:extLst>
              <a:ext uri="{FF2B5EF4-FFF2-40B4-BE49-F238E27FC236}">
                <a16:creationId xmlns:a16="http://schemas.microsoft.com/office/drawing/2014/main" id="{5A1CA97B-A778-47D6-973F-0475C19AC3AA}"/>
              </a:ext>
            </a:extLst>
          </p:cNvPr>
          <p:cNvSpPr/>
          <p:nvPr/>
        </p:nvSpPr>
        <p:spPr>
          <a:xfrm rot="5400000">
            <a:off x="7018867" y="5244496"/>
            <a:ext cx="1261533" cy="1007533"/>
          </a:xfrm>
          <a:prstGeom prst="notched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912F23E-9FB2-4961-82F4-775FA5A1606C}"/>
              </a:ext>
            </a:extLst>
          </p:cNvPr>
          <p:cNvSpPr txBox="1"/>
          <p:nvPr/>
        </p:nvSpPr>
        <p:spPr>
          <a:xfrm>
            <a:off x="8234440" y="304800"/>
            <a:ext cx="3648343"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200" dirty="0">
                <a:solidFill>
                  <a:schemeClr val="accent6">
                    <a:lumMod val="75000"/>
                  </a:schemeClr>
                </a:solidFill>
                <a:latin typeface="Bodoni MT Condensed" panose="02070606080606020203" pitchFamily="18" charset="0"/>
              </a:rPr>
              <a:t>Siemens</a:t>
            </a:r>
          </a:p>
          <a:p>
            <a:pPr algn="ctr"/>
            <a:r>
              <a:rPr lang="en-US" sz="7200" dirty="0">
                <a:solidFill>
                  <a:schemeClr val="accent6">
                    <a:lumMod val="75000"/>
                  </a:schemeClr>
                </a:solidFill>
                <a:latin typeface="Bodoni MT Condensed" panose="02070606080606020203" pitchFamily="18" charset="0"/>
              </a:rPr>
              <a:t>CTR-</a:t>
            </a:r>
            <a:r>
              <a:rPr lang="en-US" sz="7200" dirty="0" err="1">
                <a:solidFill>
                  <a:schemeClr val="accent6">
                    <a:lumMod val="75000"/>
                  </a:schemeClr>
                </a:solidFill>
                <a:latin typeface="Bodoni MT Condensed" panose="02070606080606020203" pitchFamily="18" charset="0"/>
              </a:rPr>
              <a:t>CDR</a:t>
            </a:r>
            <a:endParaRPr lang="en-US" sz="7200" dirty="0">
              <a:solidFill>
                <a:schemeClr val="accent6">
                  <a:lumMod val="75000"/>
                </a:schemeClr>
              </a:solidFill>
              <a:latin typeface="Bodoni MT Condensed" panose="02070606080606020203" pitchFamily="18" charset="0"/>
            </a:endParaRPr>
          </a:p>
          <a:p>
            <a:pPr algn="ctr"/>
            <a:r>
              <a:rPr lang="en-US" sz="4800" dirty="0">
                <a:solidFill>
                  <a:schemeClr val="accent6">
                    <a:lumMod val="75000"/>
                  </a:schemeClr>
                </a:solidFill>
                <a:latin typeface="Bodoni MT Condensed" panose="02070606080606020203" pitchFamily="18" charset="0"/>
              </a:rPr>
              <a:t>For</a:t>
            </a:r>
            <a:r>
              <a:rPr lang="en-US" sz="7200" dirty="0">
                <a:solidFill>
                  <a:schemeClr val="accent6">
                    <a:lumMod val="75000"/>
                  </a:schemeClr>
                </a:solidFill>
                <a:latin typeface="Bodoni MT Condensed" panose="02070606080606020203" pitchFamily="18" charset="0"/>
              </a:rPr>
              <a:t> </a:t>
            </a:r>
          </a:p>
          <a:p>
            <a:pPr algn="ctr"/>
            <a:r>
              <a:rPr lang="en-US" sz="7200" dirty="0">
                <a:solidFill>
                  <a:schemeClr val="accent6">
                    <a:lumMod val="75000"/>
                  </a:schemeClr>
                </a:solidFill>
                <a:latin typeface="Bodoni MT Condensed" panose="02070606080606020203" pitchFamily="18" charset="0"/>
              </a:rPr>
              <a:t>Delhi Metro</a:t>
            </a:r>
          </a:p>
          <a:p>
            <a:pPr algn="ctr"/>
            <a:r>
              <a:rPr lang="en-US" sz="4400" dirty="0">
                <a:solidFill>
                  <a:schemeClr val="accent6">
                    <a:lumMod val="75000"/>
                  </a:schemeClr>
                </a:solidFill>
                <a:latin typeface="Bodoni MT Condensed" panose="02070606080606020203" pitchFamily="18" charset="0"/>
              </a:rPr>
              <a:t>Import substitute</a:t>
            </a:r>
            <a:endParaRPr lang="en-US" sz="4400" dirty="0">
              <a:solidFill>
                <a:srgbClr val="FFC000"/>
              </a:solidFill>
            </a:endParaRPr>
          </a:p>
        </p:txBody>
      </p:sp>
    </p:spTree>
    <p:extLst>
      <p:ext uri="{BB962C8B-B14F-4D97-AF65-F5344CB8AC3E}">
        <p14:creationId xmlns:p14="http://schemas.microsoft.com/office/powerpoint/2010/main" val="377743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3EBF-94D7-4E24-9A94-00A8B825F1FB}"/>
              </a:ext>
            </a:extLst>
          </p:cNvPr>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6" name="Object 5">
            <a:extLst>
              <a:ext uri="{FF2B5EF4-FFF2-40B4-BE49-F238E27FC236}">
                <a16:creationId xmlns:a16="http://schemas.microsoft.com/office/drawing/2014/main" id="{DF7CD0C6-B925-43DD-BCAF-B119E4197939}"/>
              </a:ext>
            </a:extLst>
          </p:cNvPr>
          <p:cNvGraphicFramePr>
            <a:graphicFrameLocks noChangeAspect="1"/>
          </p:cNvGraphicFramePr>
          <p:nvPr>
            <p:extLst>
              <p:ext uri="{D42A27DB-BD31-4B8C-83A1-F6EECF244321}">
                <p14:modId xmlns:p14="http://schemas.microsoft.com/office/powerpoint/2010/main" val="280397263"/>
              </p:ext>
            </p:extLst>
          </p:nvPr>
        </p:nvGraphicFramePr>
        <p:xfrm>
          <a:off x="381000" y="152400"/>
          <a:ext cx="2212913" cy="3128696"/>
        </p:xfrm>
        <a:graphic>
          <a:graphicData uri="http://schemas.openxmlformats.org/presentationml/2006/ole">
            <mc:AlternateContent xmlns:mc="http://schemas.openxmlformats.org/markup-compatibility/2006">
              <mc:Choice xmlns:v="urn:schemas-microsoft-com:vml" Requires="v">
                <p:oleObj spid="_x0000_s2202" name="Acrobat Document" r:id="rId3" imgW="6415596" imgH="9075262" progId="AcroExch.Document.DC">
                  <p:embed/>
                </p:oleObj>
              </mc:Choice>
              <mc:Fallback>
                <p:oleObj name="Acrobat Document" r:id="rId3" imgW="6415596" imgH="9075262" progId="AcroExch.Document.DC">
                  <p:embed/>
                  <p:pic>
                    <p:nvPicPr>
                      <p:cNvPr id="25" name="Object 24">
                        <a:extLst>
                          <a:ext uri="{FF2B5EF4-FFF2-40B4-BE49-F238E27FC236}">
                            <a16:creationId xmlns:a16="http://schemas.microsoft.com/office/drawing/2014/main" id="{296C28B4-3D60-4EC2-B291-EB3BF2188914}"/>
                          </a:ext>
                        </a:extLst>
                      </p:cNvPr>
                      <p:cNvPicPr/>
                      <p:nvPr/>
                    </p:nvPicPr>
                    <p:blipFill>
                      <a:blip r:embed="rId4"/>
                      <a:stretch>
                        <a:fillRect/>
                      </a:stretch>
                    </p:blipFill>
                    <p:spPr>
                      <a:xfrm>
                        <a:off x="381000" y="152400"/>
                        <a:ext cx="2212913" cy="3128696"/>
                      </a:xfrm>
                      <a:prstGeom prst="rect">
                        <a:avLst/>
                      </a:prstGeom>
                    </p:spPr>
                  </p:pic>
                </p:oleObj>
              </mc:Fallback>
            </mc:AlternateContent>
          </a:graphicData>
        </a:graphic>
      </p:graphicFrame>
      <p:pic>
        <p:nvPicPr>
          <p:cNvPr id="12" name="Picture 11" descr="A picture containing device, thermometer, filled, many&#10;&#10;Description automatically generated">
            <a:extLst>
              <a:ext uri="{FF2B5EF4-FFF2-40B4-BE49-F238E27FC236}">
                <a16:creationId xmlns:a16="http://schemas.microsoft.com/office/drawing/2014/main" id="{71DAEAC4-3E1C-4269-8F7C-1DA29CC9733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80900" y="-2"/>
            <a:ext cx="8911100" cy="6857999"/>
          </a:xfrm>
          <a:prstGeom prst="rect">
            <a:avLst/>
          </a:prstGeom>
        </p:spPr>
      </p:pic>
      <p:graphicFrame>
        <p:nvGraphicFramePr>
          <p:cNvPr id="13" name="Object 12">
            <a:extLst>
              <a:ext uri="{FF2B5EF4-FFF2-40B4-BE49-F238E27FC236}">
                <a16:creationId xmlns:a16="http://schemas.microsoft.com/office/drawing/2014/main" id="{FC3B97AE-3BFF-4099-97D4-8A8BA8B4B485}"/>
              </a:ext>
            </a:extLst>
          </p:cNvPr>
          <p:cNvGraphicFramePr>
            <a:graphicFrameLocks noChangeAspect="1"/>
          </p:cNvGraphicFramePr>
          <p:nvPr>
            <p:extLst>
              <p:ext uri="{D42A27DB-BD31-4B8C-83A1-F6EECF244321}">
                <p14:modId xmlns:p14="http://schemas.microsoft.com/office/powerpoint/2010/main" val="1036269605"/>
              </p:ext>
            </p:extLst>
          </p:nvPr>
        </p:nvGraphicFramePr>
        <p:xfrm>
          <a:off x="364711" y="3477991"/>
          <a:ext cx="2245490" cy="2906827"/>
        </p:xfrm>
        <a:graphic>
          <a:graphicData uri="http://schemas.openxmlformats.org/presentationml/2006/ole">
            <mc:AlternateContent xmlns:mc="http://schemas.openxmlformats.org/markup-compatibility/2006">
              <mc:Choice xmlns:v="urn:schemas-microsoft-com:vml" Requires="v">
                <p:oleObj spid="_x0000_s2203" name="Acrobat Document" r:id="rId6" imgW="4663262" imgH="6035040" progId="AcroExch.Document.DC">
                  <p:embed/>
                </p:oleObj>
              </mc:Choice>
              <mc:Fallback>
                <p:oleObj name="Acrobat Document" r:id="rId6" imgW="4663262" imgH="6035040" progId="AcroExch.Document.DC">
                  <p:embed/>
                  <p:pic>
                    <p:nvPicPr>
                      <p:cNvPr id="0" name=""/>
                      <p:cNvPicPr/>
                      <p:nvPr/>
                    </p:nvPicPr>
                    <p:blipFill>
                      <a:blip r:embed="rId7"/>
                      <a:stretch>
                        <a:fillRect/>
                      </a:stretch>
                    </p:blipFill>
                    <p:spPr>
                      <a:xfrm>
                        <a:off x="364711" y="3477991"/>
                        <a:ext cx="2245490" cy="2906827"/>
                      </a:xfrm>
                      <a:prstGeom prst="rect">
                        <a:avLst/>
                      </a:prstGeom>
                    </p:spPr>
                  </p:pic>
                </p:oleObj>
              </mc:Fallback>
            </mc:AlternateContent>
          </a:graphicData>
        </a:graphic>
      </p:graphicFrame>
      <p:sp>
        <p:nvSpPr>
          <p:cNvPr id="8" name="Notched Right Arrow 7">
            <a:extLst>
              <a:ext uri="{FF2B5EF4-FFF2-40B4-BE49-F238E27FC236}">
                <a16:creationId xmlns:a16="http://schemas.microsoft.com/office/drawing/2014/main" id="{0B933D9D-48D6-413D-A44A-C7FE3616000F}"/>
              </a:ext>
            </a:extLst>
          </p:cNvPr>
          <p:cNvSpPr/>
          <p:nvPr/>
        </p:nvSpPr>
        <p:spPr>
          <a:xfrm>
            <a:off x="2322928" y="2816075"/>
            <a:ext cx="1261533" cy="1007533"/>
          </a:xfrm>
          <a:prstGeom prst="notched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84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FCE4E0-2B08-4732-8963-3E30E30CFD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885"/>
            <a:ext cx="12192000" cy="6858001"/>
          </a:xfrm>
          <a:prstGeom prst="rect">
            <a:avLst/>
          </a:prstGeom>
        </p:spPr>
      </p:pic>
      <p:sp>
        <p:nvSpPr>
          <p:cNvPr id="3" name="Rectangle 2">
            <a:extLst>
              <a:ext uri="{FF2B5EF4-FFF2-40B4-BE49-F238E27FC236}">
                <a16:creationId xmlns:a16="http://schemas.microsoft.com/office/drawing/2014/main" id="{A294DA15-8E23-4DFD-AF5D-3A3D2FFD4908}"/>
              </a:ext>
            </a:extLst>
          </p:cNvPr>
          <p:cNvSpPr/>
          <p:nvPr/>
        </p:nvSpPr>
        <p:spPr>
          <a:xfrm>
            <a:off x="8610600" y="228600"/>
            <a:ext cx="2895600" cy="5262979"/>
          </a:xfrm>
          <a:prstGeom prst="rect">
            <a:avLst/>
          </a:prstGeom>
          <a:solidFill>
            <a:srgbClr val="000000">
              <a:alpha val="54118"/>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9DEAC10-F364-446C-A199-399E33E0D6C9}"/>
              </a:ext>
            </a:extLst>
          </p:cNvPr>
          <p:cNvSpPr txBox="1"/>
          <p:nvPr/>
        </p:nvSpPr>
        <p:spPr>
          <a:xfrm>
            <a:off x="8229600" y="228600"/>
            <a:ext cx="3648343"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200" dirty="0" err="1">
                <a:latin typeface="Bodoni MT Condensed" panose="02070606080606020203" pitchFamily="18" charset="0"/>
              </a:rPr>
              <a:t>GMR</a:t>
            </a:r>
            <a:r>
              <a:rPr lang="en-US" sz="7200" dirty="0">
                <a:latin typeface="Bodoni MT Condensed" panose="02070606080606020203" pitchFamily="18" charset="0"/>
              </a:rPr>
              <a:t> Hyderabad airport</a:t>
            </a:r>
          </a:p>
          <a:p>
            <a:pPr algn="ctr"/>
            <a:r>
              <a:rPr lang="en-US" sz="5400" dirty="0">
                <a:latin typeface="Bodoni MT Condensed" panose="02070606080606020203" pitchFamily="18" charset="0"/>
              </a:rPr>
              <a:t>80’ x 25’ partition</a:t>
            </a:r>
            <a:endParaRPr lang="en-US" sz="3200" dirty="0"/>
          </a:p>
        </p:txBody>
      </p:sp>
    </p:spTree>
    <p:extLst>
      <p:ext uri="{BB962C8B-B14F-4D97-AF65-F5344CB8AC3E}">
        <p14:creationId xmlns:p14="http://schemas.microsoft.com/office/powerpoint/2010/main" val="106110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E611A374-2A42-4804-9C4A-E651CA9C6525}"/>
              </a:ext>
            </a:extLst>
          </p:cNvPr>
          <p:cNvGraphicFramePr>
            <a:graphicFrameLocks noChangeAspect="1"/>
          </p:cNvGraphicFramePr>
          <p:nvPr>
            <p:extLst>
              <p:ext uri="{D42A27DB-BD31-4B8C-83A1-F6EECF244321}">
                <p14:modId xmlns:p14="http://schemas.microsoft.com/office/powerpoint/2010/main" val="521999502"/>
              </p:ext>
            </p:extLst>
          </p:nvPr>
        </p:nvGraphicFramePr>
        <p:xfrm>
          <a:off x="826684" y="536082"/>
          <a:ext cx="4018684" cy="6996832"/>
        </p:xfrm>
        <a:graphic>
          <a:graphicData uri="http://schemas.openxmlformats.org/presentationml/2006/ole">
            <mc:AlternateContent xmlns:mc="http://schemas.openxmlformats.org/markup-compatibility/2006">
              <mc:Choice xmlns:v="urn:schemas-microsoft-com:vml" Requires="v">
                <p:oleObj spid="_x0000_s3150" name="CorelDRAW" r:id="rId3" imgW="3512716" imgH="6117336" progId="CorelDRAW.Graphic.11">
                  <p:embed/>
                </p:oleObj>
              </mc:Choice>
              <mc:Fallback>
                <p:oleObj name="CorelDRAW" r:id="rId3" imgW="3512716" imgH="6117336" progId="CorelDRAW.Graphic.11">
                  <p:embed/>
                  <p:pic>
                    <p:nvPicPr>
                      <p:cNvPr id="5" name="Object 4">
                        <a:extLst>
                          <a:ext uri="{FF2B5EF4-FFF2-40B4-BE49-F238E27FC236}">
                            <a16:creationId xmlns:a16="http://schemas.microsoft.com/office/drawing/2014/main" id="{ED88B2B6-E8B2-43B8-9767-0ECEC0FFDFBF}"/>
                          </a:ext>
                        </a:extLst>
                      </p:cNvPr>
                      <p:cNvPicPr/>
                      <p:nvPr/>
                    </p:nvPicPr>
                    <p:blipFill>
                      <a:blip r:embed="rId4"/>
                      <a:stretch>
                        <a:fillRect/>
                      </a:stretch>
                    </p:blipFill>
                    <p:spPr>
                      <a:xfrm>
                        <a:off x="826684" y="536082"/>
                        <a:ext cx="4018684" cy="6996832"/>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E424ED6-E0F6-4C76-AFF2-5668E17B32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86375" y="5027229"/>
            <a:ext cx="2706913" cy="668640"/>
          </a:xfrm>
          <a:prstGeom prst="rect">
            <a:avLst/>
          </a:prstGeom>
        </p:spPr>
      </p:pic>
      <p:pic>
        <p:nvPicPr>
          <p:cNvPr id="12" name="Picture 11">
            <a:extLst>
              <a:ext uri="{FF2B5EF4-FFF2-40B4-BE49-F238E27FC236}">
                <a16:creationId xmlns:a16="http://schemas.microsoft.com/office/drawing/2014/main" id="{345B23E1-8BD7-4547-9E1C-C99AC88BD6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4427" y="2438399"/>
            <a:ext cx="2162409" cy="1380663"/>
          </a:xfrm>
          <a:prstGeom prst="rect">
            <a:avLst/>
          </a:prstGeom>
        </p:spPr>
      </p:pic>
      <p:pic>
        <p:nvPicPr>
          <p:cNvPr id="14" name="Picture 13">
            <a:extLst>
              <a:ext uri="{FF2B5EF4-FFF2-40B4-BE49-F238E27FC236}">
                <a16:creationId xmlns:a16="http://schemas.microsoft.com/office/drawing/2014/main" id="{911CFFC4-4868-4829-9755-3EABB208F0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9191" y="4071278"/>
            <a:ext cx="1584023" cy="792012"/>
          </a:xfrm>
          <a:prstGeom prst="rect">
            <a:avLst/>
          </a:prstGeom>
        </p:spPr>
      </p:pic>
      <p:pic>
        <p:nvPicPr>
          <p:cNvPr id="16" name="Picture 15">
            <a:extLst>
              <a:ext uri="{FF2B5EF4-FFF2-40B4-BE49-F238E27FC236}">
                <a16:creationId xmlns:a16="http://schemas.microsoft.com/office/drawing/2014/main" id="{A26043D0-A0AF-4747-BABA-BC8F068819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77213" y="3800382"/>
            <a:ext cx="1733355" cy="665570"/>
          </a:xfrm>
          <a:prstGeom prst="rect">
            <a:avLst/>
          </a:prstGeom>
        </p:spPr>
      </p:pic>
      <p:pic>
        <p:nvPicPr>
          <p:cNvPr id="18" name="Picture 17" descr="A close up of a sign&#10;&#10;Description automatically generated">
            <a:extLst>
              <a:ext uri="{FF2B5EF4-FFF2-40B4-BE49-F238E27FC236}">
                <a16:creationId xmlns:a16="http://schemas.microsoft.com/office/drawing/2014/main" id="{BF8146A6-848E-442C-AC89-E77F5A40D5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0368" y="3775295"/>
            <a:ext cx="1584023" cy="442413"/>
          </a:xfrm>
          <a:prstGeom prst="rect">
            <a:avLst/>
          </a:prstGeom>
        </p:spPr>
      </p:pic>
      <p:pic>
        <p:nvPicPr>
          <p:cNvPr id="20" name="Picture 19" descr="A drawing of a face&#10;&#10;Description automatically generated">
            <a:extLst>
              <a:ext uri="{FF2B5EF4-FFF2-40B4-BE49-F238E27FC236}">
                <a16:creationId xmlns:a16="http://schemas.microsoft.com/office/drawing/2014/main" id="{C9B0530A-1A41-4232-B3C2-6B0B2646ACF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72602" y="4331007"/>
            <a:ext cx="1584023" cy="696222"/>
          </a:xfrm>
          <a:prstGeom prst="rect">
            <a:avLst/>
          </a:prstGeom>
        </p:spPr>
      </p:pic>
      <p:pic>
        <p:nvPicPr>
          <p:cNvPr id="22" name="Picture 21" descr="A close up of a logo&#10;&#10;Description automatically generated">
            <a:extLst>
              <a:ext uri="{FF2B5EF4-FFF2-40B4-BE49-F238E27FC236}">
                <a16:creationId xmlns:a16="http://schemas.microsoft.com/office/drawing/2014/main" id="{430C1973-B255-4A2A-A5D4-3966CF3B14E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888397" y="3429000"/>
            <a:ext cx="1055307" cy="423026"/>
          </a:xfrm>
          <a:prstGeom prst="rect">
            <a:avLst/>
          </a:prstGeom>
        </p:spPr>
      </p:pic>
      <p:pic>
        <p:nvPicPr>
          <p:cNvPr id="24" name="Picture 23">
            <a:extLst>
              <a:ext uri="{FF2B5EF4-FFF2-40B4-BE49-F238E27FC236}">
                <a16:creationId xmlns:a16="http://schemas.microsoft.com/office/drawing/2014/main" id="{A709D563-987E-4DCB-92FB-44F5B1B550E0}"/>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405087" y="3415930"/>
            <a:ext cx="1843810" cy="302715"/>
          </a:xfrm>
          <a:prstGeom prst="rect">
            <a:avLst/>
          </a:prstGeom>
        </p:spPr>
      </p:pic>
      <p:pic>
        <p:nvPicPr>
          <p:cNvPr id="26" name="Picture 25">
            <a:extLst>
              <a:ext uri="{FF2B5EF4-FFF2-40B4-BE49-F238E27FC236}">
                <a16:creationId xmlns:a16="http://schemas.microsoft.com/office/drawing/2014/main" id="{05109925-75BB-4B25-A4DC-2544D9B231F7}"/>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126422" y="2007014"/>
            <a:ext cx="1292359" cy="692335"/>
          </a:xfrm>
          <a:prstGeom prst="rect">
            <a:avLst/>
          </a:prstGeom>
        </p:spPr>
      </p:pic>
      <p:pic>
        <p:nvPicPr>
          <p:cNvPr id="28" name="Picture 27" descr="A picture containing dark, sitting, player, front&#10;&#10;Description automatically generated">
            <a:extLst>
              <a:ext uri="{FF2B5EF4-FFF2-40B4-BE49-F238E27FC236}">
                <a16:creationId xmlns:a16="http://schemas.microsoft.com/office/drawing/2014/main" id="{610FE5B0-1B90-440F-863B-C26AB6BAB6E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84186" y="5650869"/>
            <a:ext cx="4267971" cy="545112"/>
          </a:xfrm>
          <a:prstGeom prst="rect">
            <a:avLst/>
          </a:prstGeom>
        </p:spPr>
      </p:pic>
      <p:pic>
        <p:nvPicPr>
          <p:cNvPr id="30" name="Picture 29" descr="A close up of a sign&#10;&#10;Description automatically generated">
            <a:extLst>
              <a:ext uri="{FF2B5EF4-FFF2-40B4-BE49-F238E27FC236}">
                <a16:creationId xmlns:a16="http://schemas.microsoft.com/office/drawing/2014/main" id="{9114801A-9897-4AEE-BC32-3C603F33DAE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797585" y="4425959"/>
            <a:ext cx="1278451" cy="506317"/>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DF6B1B45-0261-416C-AEA4-C9F2F8CA342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875443" y="4478437"/>
            <a:ext cx="718438" cy="905232"/>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4CE1CDA4-7855-4601-A8F3-573176EE077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458200" y="437951"/>
            <a:ext cx="3331687" cy="2066328"/>
          </a:xfrm>
          <a:prstGeom prst="rect">
            <a:avLst/>
          </a:prstGeom>
        </p:spPr>
      </p:pic>
      <p:sp>
        <p:nvSpPr>
          <p:cNvPr id="2" name="TextBox 1">
            <a:extLst>
              <a:ext uri="{FF2B5EF4-FFF2-40B4-BE49-F238E27FC236}">
                <a16:creationId xmlns:a16="http://schemas.microsoft.com/office/drawing/2014/main" id="{5D6B4E77-6007-4F99-9DDD-9FF2399FBA9B}"/>
              </a:ext>
            </a:extLst>
          </p:cNvPr>
          <p:cNvSpPr txBox="1"/>
          <p:nvPr/>
        </p:nvSpPr>
        <p:spPr>
          <a:xfrm>
            <a:off x="5039831" y="110746"/>
            <a:ext cx="3648343"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200" dirty="0">
                <a:solidFill>
                  <a:schemeClr val="accent6">
                    <a:lumMod val="75000"/>
                  </a:schemeClr>
                </a:solidFill>
                <a:latin typeface="Bodoni MT Condensed" panose="02070606080606020203" pitchFamily="18" charset="0"/>
              </a:rPr>
              <a:t>Our Clients</a:t>
            </a:r>
            <a:endParaRPr lang="en-US" sz="4400" dirty="0">
              <a:solidFill>
                <a:srgbClr val="FFC000"/>
              </a:solidFill>
            </a:endParaRPr>
          </a:p>
        </p:txBody>
      </p:sp>
    </p:spTree>
    <p:extLst>
      <p:ext uri="{BB962C8B-B14F-4D97-AF65-F5344CB8AC3E}">
        <p14:creationId xmlns:p14="http://schemas.microsoft.com/office/powerpoint/2010/main" val="3040129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C2C021-9359-4BC4-8902-2B40BD7168C5}"/>
              </a:ext>
            </a:extLst>
          </p:cNvPr>
          <p:cNvGrpSpPr/>
          <p:nvPr/>
        </p:nvGrpSpPr>
        <p:grpSpPr>
          <a:xfrm>
            <a:off x="647700" y="381000"/>
            <a:ext cx="10896600" cy="6350355"/>
            <a:chOff x="457200" y="125508"/>
            <a:chExt cx="11552310" cy="6732492"/>
          </a:xfrm>
        </p:grpSpPr>
        <p:pic>
          <p:nvPicPr>
            <p:cNvPr id="8" name="Picture 7" descr="A screenshot of a computer&#10;&#10;Description automatically generated">
              <a:extLst>
                <a:ext uri="{FF2B5EF4-FFF2-40B4-BE49-F238E27FC236}">
                  <a16:creationId xmlns:a16="http://schemas.microsoft.com/office/drawing/2014/main" id="{1C5100F6-95C8-4545-8C8C-C19145C1D0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25508"/>
              <a:ext cx="7044267" cy="3962400"/>
            </a:xfrm>
            <a:prstGeom prst="rect">
              <a:avLst/>
            </a:prstGeom>
          </p:spPr>
        </p:pic>
        <p:sp>
          <p:nvSpPr>
            <p:cNvPr id="36" name="Rectangle: Rounded Corners 35">
              <a:extLst>
                <a:ext uri="{FF2B5EF4-FFF2-40B4-BE49-F238E27FC236}">
                  <a16:creationId xmlns:a16="http://schemas.microsoft.com/office/drawing/2014/main" id="{9E9CE073-4670-4E38-BEE5-A6F054B176BA}"/>
                </a:ext>
              </a:extLst>
            </p:cNvPr>
            <p:cNvSpPr/>
            <p:nvPr/>
          </p:nvSpPr>
          <p:spPr>
            <a:xfrm>
              <a:off x="1143000" y="1116454"/>
              <a:ext cx="3032955" cy="631907"/>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10;&#10;Description automatically generated">
              <a:extLst>
                <a:ext uri="{FF2B5EF4-FFF2-40B4-BE49-F238E27FC236}">
                  <a16:creationId xmlns:a16="http://schemas.microsoft.com/office/drawing/2014/main" id="{4251367C-ED49-4811-9DAF-021745BD6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2266" y="2548592"/>
              <a:ext cx="7044267" cy="3962400"/>
            </a:xfrm>
            <a:prstGeom prst="rect">
              <a:avLst/>
            </a:prstGeom>
          </p:spPr>
        </p:pic>
        <p:sp>
          <p:nvSpPr>
            <p:cNvPr id="29" name="TextBox 28">
              <a:extLst>
                <a:ext uri="{FF2B5EF4-FFF2-40B4-BE49-F238E27FC236}">
                  <a16:creationId xmlns:a16="http://schemas.microsoft.com/office/drawing/2014/main" id="{0A80D507-415F-4475-AF10-8E29F738DCDA}"/>
                </a:ext>
              </a:extLst>
            </p:cNvPr>
            <p:cNvSpPr txBox="1"/>
            <p:nvPr/>
          </p:nvSpPr>
          <p:spPr>
            <a:xfrm>
              <a:off x="457200" y="2026269"/>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1</a:t>
              </a:r>
            </a:p>
          </p:txBody>
        </p:sp>
        <p:sp>
          <p:nvSpPr>
            <p:cNvPr id="37" name="Rectangle: Rounded Corners 36">
              <a:extLst>
                <a:ext uri="{FF2B5EF4-FFF2-40B4-BE49-F238E27FC236}">
                  <a16:creationId xmlns:a16="http://schemas.microsoft.com/office/drawing/2014/main" id="{82A7657C-8BCA-4032-A671-BA81D9976368}"/>
                </a:ext>
              </a:extLst>
            </p:cNvPr>
            <p:cNvSpPr/>
            <p:nvPr/>
          </p:nvSpPr>
          <p:spPr>
            <a:xfrm>
              <a:off x="1915581" y="5768893"/>
              <a:ext cx="3032955" cy="631907"/>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social media post&#10;&#10;Description automatically generated">
              <a:extLst>
                <a:ext uri="{FF2B5EF4-FFF2-40B4-BE49-F238E27FC236}">
                  <a16:creationId xmlns:a16="http://schemas.microsoft.com/office/drawing/2014/main" id="{700F4F98-FCC4-404F-A32A-D6CA5DF40D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65455" y="270419"/>
              <a:ext cx="6364346" cy="3962400"/>
            </a:xfrm>
            <a:prstGeom prst="rect">
              <a:avLst/>
            </a:prstGeom>
          </p:spPr>
        </p:pic>
        <p:pic>
          <p:nvPicPr>
            <p:cNvPr id="26" name="Picture 25" descr="A screenshot of a computer&#10;&#10;Description automatically generated">
              <a:extLst>
                <a:ext uri="{FF2B5EF4-FFF2-40B4-BE49-F238E27FC236}">
                  <a16:creationId xmlns:a16="http://schemas.microsoft.com/office/drawing/2014/main" id="{37948668-75CF-498E-BD11-BAD3FA179E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0000" y="3810000"/>
              <a:ext cx="7044267" cy="3048000"/>
            </a:xfrm>
            <a:prstGeom prst="rect">
              <a:avLst/>
            </a:prstGeom>
          </p:spPr>
        </p:pic>
        <p:sp>
          <p:nvSpPr>
            <p:cNvPr id="6" name="TextBox 5">
              <a:extLst>
                <a:ext uri="{FF2B5EF4-FFF2-40B4-BE49-F238E27FC236}">
                  <a16:creationId xmlns:a16="http://schemas.microsoft.com/office/drawing/2014/main" id="{4F104272-43C2-444C-B632-D7A0A7A42E76}"/>
                </a:ext>
              </a:extLst>
            </p:cNvPr>
            <p:cNvSpPr txBox="1"/>
            <p:nvPr/>
          </p:nvSpPr>
          <p:spPr>
            <a:xfrm>
              <a:off x="9967155" y="379665"/>
              <a:ext cx="1905000" cy="1938992"/>
            </a:xfrm>
            <a:prstGeom prst="rect">
              <a:avLst/>
            </a:prstGeom>
            <a:noFill/>
          </p:spPr>
          <p:txBody>
            <a:bodyPr wrap="square">
              <a:spAutoFit/>
            </a:bodyPr>
            <a:lstStyle/>
            <a:p>
              <a:r>
                <a:rPr lang="en-US" sz="4000" b="1" dirty="0">
                  <a:solidFill>
                    <a:srgbClr val="C00000"/>
                  </a:solidFill>
                </a:rPr>
                <a:t>Google search engine</a:t>
              </a:r>
            </a:p>
          </p:txBody>
        </p:sp>
        <p:sp>
          <p:nvSpPr>
            <p:cNvPr id="30" name="TextBox 29">
              <a:extLst>
                <a:ext uri="{FF2B5EF4-FFF2-40B4-BE49-F238E27FC236}">
                  <a16:creationId xmlns:a16="http://schemas.microsoft.com/office/drawing/2014/main" id="{3A290410-4E0A-489F-98F8-1FAF14AD4413}"/>
                </a:ext>
              </a:extLst>
            </p:cNvPr>
            <p:cNvSpPr txBox="1"/>
            <p:nvPr/>
          </p:nvSpPr>
          <p:spPr>
            <a:xfrm>
              <a:off x="3877384" y="3225225"/>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1</a:t>
              </a:r>
            </a:p>
          </p:txBody>
        </p:sp>
        <p:sp>
          <p:nvSpPr>
            <p:cNvPr id="31" name="TextBox 30">
              <a:extLst>
                <a:ext uri="{FF2B5EF4-FFF2-40B4-BE49-F238E27FC236}">
                  <a16:creationId xmlns:a16="http://schemas.microsoft.com/office/drawing/2014/main" id="{BCFAD7A7-E144-4CB1-B571-0A380C0C8B08}"/>
                </a:ext>
              </a:extLst>
            </p:cNvPr>
            <p:cNvSpPr txBox="1"/>
            <p:nvPr/>
          </p:nvSpPr>
          <p:spPr>
            <a:xfrm>
              <a:off x="613057" y="5276601"/>
              <a:ext cx="1613675" cy="1077218"/>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2</a:t>
              </a:r>
            </a:p>
          </p:txBody>
        </p:sp>
        <p:sp>
          <p:nvSpPr>
            <p:cNvPr id="32" name="TextBox 31">
              <a:extLst>
                <a:ext uri="{FF2B5EF4-FFF2-40B4-BE49-F238E27FC236}">
                  <a16:creationId xmlns:a16="http://schemas.microsoft.com/office/drawing/2014/main" id="{16CB3695-8772-44B9-9144-C2030DC67EE1}"/>
                </a:ext>
              </a:extLst>
            </p:cNvPr>
            <p:cNvSpPr txBox="1"/>
            <p:nvPr/>
          </p:nvSpPr>
          <p:spPr>
            <a:xfrm>
              <a:off x="4045687" y="5648309"/>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8</a:t>
              </a:r>
            </a:p>
          </p:txBody>
        </p:sp>
        <p:sp>
          <p:nvSpPr>
            <p:cNvPr id="35" name="Rectangle: Rounded Corners 34">
              <a:extLst>
                <a:ext uri="{FF2B5EF4-FFF2-40B4-BE49-F238E27FC236}">
                  <a16:creationId xmlns:a16="http://schemas.microsoft.com/office/drawing/2014/main" id="{C8FAF09B-465B-4B92-A6EB-982107E6F288}"/>
                </a:ext>
              </a:extLst>
            </p:cNvPr>
            <p:cNvSpPr/>
            <p:nvPr/>
          </p:nvSpPr>
          <p:spPr>
            <a:xfrm>
              <a:off x="4234856" y="2844226"/>
              <a:ext cx="3032955" cy="380999"/>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2C33242B-A6C1-4207-BFEC-C9B670F5DB35}"/>
                </a:ext>
              </a:extLst>
            </p:cNvPr>
            <p:cNvSpPr/>
            <p:nvPr/>
          </p:nvSpPr>
          <p:spPr>
            <a:xfrm>
              <a:off x="4408948" y="4686023"/>
              <a:ext cx="3032955" cy="684378"/>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screenshot of a computer&#10;&#10;Description automatically generated">
              <a:extLst>
                <a:ext uri="{FF2B5EF4-FFF2-40B4-BE49-F238E27FC236}">
                  <a16:creationId xmlns:a16="http://schemas.microsoft.com/office/drawing/2014/main" id="{7FFBB354-EE0D-4883-BDA6-9BD6216FBC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52403" y="2548592"/>
              <a:ext cx="5757107" cy="3962400"/>
            </a:xfrm>
            <a:prstGeom prst="rect">
              <a:avLst/>
            </a:prstGeom>
          </p:spPr>
        </p:pic>
        <p:sp>
          <p:nvSpPr>
            <p:cNvPr id="33" name="TextBox 32">
              <a:extLst>
                <a:ext uri="{FF2B5EF4-FFF2-40B4-BE49-F238E27FC236}">
                  <a16:creationId xmlns:a16="http://schemas.microsoft.com/office/drawing/2014/main" id="{DAFE5A55-A29B-41FD-9453-C8E67E448EB9}"/>
                </a:ext>
              </a:extLst>
            </p:cNvPr>
            <p:cNvSpPr txBox="1"/>
            <p:nvPr/>
          </p:nvSpPr>
          <p:spPr>
            <a:xfrm>
              <a:off x="7584608" y="5483341"/>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3</a:t>
              </a:r>
            </a:p>
          </p:txBody>
        </p:sp>
        <p:sp>
          <p:nvSpPr>
            <p:cNvPr id="34" name="Rectangle: Rounded Corners 33">
              <a:extLst>
                <a:ext uri="{FF2B5EF4-FFF2-40B4-BE49-F238E27FC236}">
                  <a16:creationId xmlns:a16="http://schemas.microsoft.com/office/drawing/2014/main" id="{5A7AAFB3-D2A8-4B96-9B58-80C3DA1B4CFC}"/>
                </a:ext>
              </a:extLst>
            </p:cNvPr>
            <p:cNvSpPr/>
            <p:nvPr/>
          </p:nvSpPr>
          <p:spPr>
            <a:xfrm>
              <a:off x="6934199" y="5007062"/>
              <a:ext cx="3032955" cy="584775"/>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735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656566-CC60-4CAC-9F21-F50D09BA6825}"/>
              </a:ext>
            </a:extLst>
          </p:cNvPr>
          <p:cNvGrpSpPr/>
          <p:nvPr/>
        </p:nvGrpSpPr>
        <p:grpSpPr>
          <a:xfrm>
            <a:off x="304800" y="381000"/>
            <a:ext cx="11430000" cy="6371469"/>
            <a:chOff x="47126" y="133350"/>
            <a:chExt cx="11858537" cy="6610350"/>
          </a:xfrm>
        </p:grpSpPr>
        <p:pic>
          <p:nvPicPr>
            <p:cNvPr id="6" name="Picture 5" descr="A screenshot of a cell phone&#10;&#10;Description automatically generated">
              <a:extLst>
                <a:ext uri="{FF2B5EF4-FFF2-40B4-BE49-F238E27FC236}">
                  <a16:creationId xmlns:a16="http://schemas.microsoft.com/office/drawing/2014/main" id="{B42A1EEA-484E-4601-BA83-911FEB5BB6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126" y="2635155"/>
              <a:ext cx="6583063" cy="3962400"/>
            </a:xfrm>
            <a:prstGeom prst="rect">
              <a:avLst/>
            </a:prstGeom>
          </p:spPr>
        </p:pic>
        <p:sp>
          <p:nvSpPr>
            <p:cNvPr id="28" name="Rectangle: Rounded Corners 27">
              <a:extLst>
                <a:ext uri="{FF2B5EF4-FFF2-40B4-BE49-F238E27FC236}">
                  <a16:creationId xmlns:a16="http://schemas.microsoft.com/office/drawing/2014/main" id="{112BEF68-1485-4C0F-A07F-18614778321F}"/>
                </a:ext>
              </a:extLst>
            </p:cNvPr>
            <p:cNvSpPr/>
            <p:nvPr/>
          </p:nvSpPr>
          <p:spPr>
            <a:xfrm>
              <a:off x="305702" y="4552443"/>
              <a:ext cx="3032955" cy="631907"/>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D1421D9D-F6A5-4D92-9D21-907D4C6D3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517" y="133350"/>
              <a:ext cx="7044267" cy="3962400"/>
            </a:xfrm>
            <a:prstGeom prst="rect">
              <a:avLst/>
            </a:prstGeom>
          </p:spPr>
        </p:pic>
        <p:sp>
          <p:nvSpPr>
            <p:cNvPr id="27" name="Rectangle: Rounded Corners 26">
              <a:extLst>
                <a:ext uri="{FF2B5EF4-FFF2-40B4-BE49-F238E27FC236}">
                  <a16:creationId xmlns:a16="http://schemas.microsoft.com/office/drawing/2014/main" id="{3C98B312-1E4F-43B6-8D34-63BC1CF5D94D}"/>
                </a:ext>
              </a:extLst>
            </p:cNvPr>
            <p:cNvSpPr/>
            <p:nvPr/>
          </p:nvSpPr>
          <p:spPr>
            <a:xfrm>
              <a:off x="1739072" y="2066622"/>
              <a:ext cx="3032955" cy="631907"/>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10;&#10;Description automatically generated">
              <a:extLst>
                <a:ext uri="{FF2B5EF4-FFF2-40B4-BE49-F238E27FC236}">
                  <a16:creationId xmlns:a16="http://schemas.microsoft.com/office/drawing/2014/main" id="{8D5B86A3-FD70-48F9-B406-4968549CF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7397" y="2781300"/>
              <a:ext cx="7044267" cy="396240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D83EBB0F-CB7B-4649-BEEF-9DFB7218CC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52489" y="1277509"/>
              <a:ext cx="6477000" cy="3962400"/>
            </a:xfrm>
            <a:prstGeom prst="rect">
              <a:avLst/>
            </a:prstGeom>
          </p:spPr>
        </p:pic>
        <p:sp>
          <p:nvSpPr>
            <p:cNvPr id="18" name="TextBox 17">
              <a:extLst>
                <a:ext uri="{FF2B5EF4-FFF2-40B4-BE49-F238E27FC236}">
                  <a16:creationId xmlns:a16="http://schemas.microsoft.com/office/drawing/2014/main" id="{AE6A0385-BA56-47CE-96EF-CE8C7ECE1EBE}"/>
                </a:ext>
              </a:extLst>
            </p:cNvPr>
            <p:cNvSpPr txBox="1"/>
            <p:nvPr/>
          </p:nvSpPr>
          <p:spPr>
            <a:xfrm>
              <a:off x="9967155" y="379665"/>
              <a:ext cx="1905000" cy="1938992"/>
            </a:xfrm>
            <a:prstGeom prst="rect">
              <a:avLst/>
            </a:prstGeom>
            <a:noFill/>
          </p:spPr>
          <p:txBody>
            <a:bodyPr wrap="square">
              <a:spAutoFit/>
            </a:bodyPr>
            <a:lstStyle/>
            <a:p>
              <a:r>
                <a:rPr lang="en-US" sz="4000" b="1" dirty="0">
                  <a:solidFill>
                    <a:srgbClr val="C00000"/>
                  </a:solidFill>
                </a:rPr>
                <a:t>Google search engine</a:t>
              </a:r>
            </a:p>
          </p:txBody>
        </p:sp>
        <p:sp>
          <p:nvSpPr>
            <p:cNvPr id="20" name="TextBox 19">
              <a:extLst>
                <a:ext uri="{FF2B5EF4-FFF2-40B4-BE49-F238E27FC236}">
                  <a16:creationId xmlns:a16="http://schemas.microsoft.com/office/drawing/2014/main" id="{AEDF6FF2-506D-4787-B42B-335309363278}"/>
                </a:ext>
              </a:extLst>
            </p:cNvPr>
            <p:cNvSpPr txBox="1"/>
            <p:nvPr/>
          </p:nvSpPr>
          <p:spPr>
            <a:xfrm>
              <a:off x="2895600" y="417765"/>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3 Rank 4</a:t>
              </a:r>
            </a:p>
          </p:txBody>
        </p:sp>
        <p:sp>
          <p:nvSpPr>
            <p:cNvPr id="21" name="TextBox 20">
              <a:extLst>
                <a:ext uri="{FF2B5EF4-FFF2-40B4-BE49-F238E27FC236}">
                  <a16:creationId xmlns:a16="http://schemas.microsoft.com/office/drawing/2014/main" id="{261B3D0C-EB3B-471E-81CC-F82431352BCA}"/>
                </a:ext>
              </a:extLst>
            </p:cNvPr>
            <p:cNvSpPr txBox="1"/>
            <p:nvPr/>
          </p:nvSpPr>
          <p:spPr>
            <a:xfrm>
              <a:off x="5057966" y="1594040"/>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3 Rank 10</a:t>
              </a:r>
            </a:p>
          </p:txBody>
        </p:sp>
        <p:sp>
          <p:nvSpPr>
            <p:cNvPr id="22" name="TextBox 21">
              <a:extLst>
                <a:ext uri="{FF2B5EF4-FFF2-40B4-BE49-F238E27FC236}">
                  <a16:creationId xmlns:a16="http://schemas.microsoft.com/office/drawing/2014/main" id="{9DBCEE82-866A-4EBC-9758-0CA3790CA054}"/>
                </a:ext>
              </a:extLst>
            </p:cNvPr>
            <p:cNvSpPr txBox="1"/>
            <p:nvPr/>
          </p:nvSpPr>
          <p:spPr>
            <a:xfrm>
              <a:off x="9241252" y="2781300"/>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2</a:t>
              </a:r>
            </a:p>
          </p:txBody>
        </p:sp>
        <p:sp>
          <p:nvSpPr>
            <p:cNvPr id="24" name="TextBox 23">
              <a:extLst>
                <a:ext uri="{FF2B5EF4-FFF2-40B4-BE49-F238E27FC236}">
                  <a16:creationId xmlns:a16="http://schemas.microsoft.com/office/drawing/2014/main" id="{6B8B62D2-55E5-42AA-A6D1-F4535DD1DA84}"/>
                </a:ext>
              </a:extLst>
            </p:cNvPr>
            <p:cNvSpPr txBox="1"/>
            <p:nvPr/>
          </p:nvSpPr>
          <p:spPr>
            <a:xfrm>
              <a:off x="2013198" y="5854302"/>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4</a:t>
              </a:r>
            </a:p>
          </p:txBody>
        </p:sp>
        <p:sp>
          <p:nvSpPr>
            <p:cNvPr id="25" name="TextBox 24">
              <a:extLst>
                <a:ext uri="{FF2B5EF4-FFF2-40B4-BE49-F238E27FC236}">
                  <a16:creationId xmlns:a16="http://schemas.microsoft.com/office/drawing/2014/main" id="{01894DF8-EA05-427D-9346-A841D06EBBA5}"/>
                </a:ext>
              </a:extLst>
            </p:cNvPr>
            <p:cNvSpPr txBox="1"/>
            <p:nvPr/>
          </p:nvSpPr>
          <p:spPr>
            <a:xfrm>
              <a:off x="149012" y="5269527"/>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2 Rank 6</a:t>
              </a:r>
            </a:p>
          </p:txBody>
        </p:sp>
        <p:sp>
          <p:nvSpPr>
            <p:cNvPr id="29" name="Rectangle: Rounded Corners 28">
              <a:extLst>
                <a:ext uri="{FF2B5EF4-FFF2-40B4-BE49-F238E27FC236}">
                  <a16:creationId xmlns:a16="http://schemas.microsoft.com/office/drawing/2014/main" id="{ED3513B6-5F8E-4116-AA0F-C8A959D33E1A}"/>
                </a:ext>
              </a:extLst>
            </p:cNvPr>
            <p:cNvSpPr/>
            <p:nvPr/>
          </p:nvSpPr>
          <p:spPr>
            <a:xfrm>
              <a:off x="2302683" y="5295467"/>
              <a:ext cx="3032955" cy="631907"/>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205B42DE-EE9C-4531-8195-112F51452F84}"/>
                </a:ext>
              </a:extLst>
            </p:cNvPr>
            <p:cNvSpPr/>
            <p:nvPr/>
          </p:nvSpPr>
          <p:spPr>
            <a:xfrm>
              <a:off x="4034484" y="3777656"/>
              <a:ext cx="3032955" cy="666683"/>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screenshot of a social media post&#10;&#10;Description automatically generated">
              <a:extLst>
                <a:ext uri="{FF2B5EF4-FFF2-40B4-BE49-F238E27FC236}">
                  <a16:creationId xmlns:a16="http://schemas.microsoft.com/office/drawing/2014/main" id="{22B0236C-2E71-4C14-9A20-0305B0BCFB2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09589" y="2260695"/>
              <a:ext cx="4848811" cy="3962400"/>
            </a:xfrm>
            <a:prstGeom prst="rect">
              <a:avLst/>
            </a:prstGeom>
          </p:spPr>
        </p:pic>
        <p:sp>
          <p:nvSpPr>
            <p:cNvPr id="23" name="TextBox 22">
              <a:extLst>
                <a:ext uri="{FF2B5EF4-FFF2-40B4-BE49-F238E27FC236}">
                  <a16:creationId xmlns:a16="http://schemas.microsoft.com/office/drawing/2014/main" id="{A1F43F09-2254-4318-A469-EE8616EBB451}"/>
                </a:ext>
              </a:extLst>
            </p:cNvPr>
            <p:cNvSpPr txBox="1"/>
            <p:nvPr/>
          </p:nvSpPr>
          <p:spPr>
            <a:xfrm>
              <a:off x="5200351" y="3136612"/>
              <a:ext cx="2664411" cy="584775"/>
            </a:xfrm>
            <a:prstGeom prst="rect">
              <a:avLst/>
            </a:prstGeom>
            <a:noFill/>
          </p:spPr>
          <p:txBody>
            <a:bodyPr wrap="square">
              <a:spAutoFit/>
            </a:bodyPr>
            <a:lstStyle/>
            <a:p>
              <a:r>
                <a:rPr lang="en-US" sz="3200" b="1" dirty="0" err="1">
                  <a:solidFill>
                    <a:srgbClr val="C00000"/>
                  </a:solidFill>
                </a:rPr>
                <a:t>Pg</a:t>
              </a:r>
              <a:r>
                <a:rPr lang="en-US" sz="3200" b="1" dirty="0">
                  <a:solidFill>
                    <a:srgbClr val="C00000"/>
                  </a:solidFill>
                </a:rPr>
                <a:t> 1 Rank 1</a:t>
              </a:r>
            </a:p>
          </p:txBody>
        </p:sp>
        <p:sp>
          <p:nvSpPr>
            <p:cNvPr id="30" name="Rectangle: Rounded Corners 29">
              <a:extLst>
                <a:ext uri="{FF2B5EF4-FFF2-40B4-BE49-F238E27FC236}">
                  <a16:creationId xmlns:a16="http://schemas.microsoft.com/office/drawing/2014/main" id="{FA2B9537-8BF1-4F19-906C-017D0A5F8062}"/>
                </a:ext>
              </a:extLst>
            </p:cNvPr>
            <p:cNvSpPr/>
            <p:nvPr/>
          </p:nvSpPr>
          <p:spPr>
            <a:xfrm>
              <a:off x="5936506" y="5221914"/>
              <a:ext cx="3032955" cy="484687"/>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computer&#10;&#10;Description automatically generated">
              <a:extLst>
                <a:ext uri="{FF2B5EF4-FFF2-40B4-BE49-F238E27FC236}">
                  <a16:creationId xmlns:a16="http://schemas.microsoft.com/office/drawing/2014/main" id="{B4FB7C2A-A7ED-4626-9C15-F23F0FECE8E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52984" y="2610947"/>
              <a:ext cx="4376785" cy="3962400"/>
            </a:xfrm>
            <a:prstGeom prst="rect">
              <a:avLst/>
            </a:prstGeom>
          </p:spPr>
        </p:pic>
        <p:sp>
          <p:nvSpPr>
            <p:cNvPr id="32" name="Rectangle: Rounded Corners 31">
              <a:extLst>
                <a:ext uri="{FF2B5EF4-FFF2-40B4-BE49-F238E27FC236}">
                  <a16:creationId xmlns:a16="http://schemas.microsoft.com/office/drawing/2014/main" id="{B0D89F5B-4CC3-4650-89AE-A492387BAEAE}"/>
                </a:ext>
              </a:extLst>
            </p:cNvPr>
            <p:cNvSpPr/>
            <p:nvPr/>
          </p:nvSpPr>
          <p:spPr>
            <a:xfrm>
              <a:off x="8081063" y="4759271"/>
              <a:ext cx="3032955" cy="666683"/>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203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5E7E7A-331C-4BC4-844E-02F07A6A6A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7336" y="4086225"/>
            <a:ext cx="3423964" cy="2286000"/>
          </a:xfrm>
          <a:prstGeom prst="rect">
            <a:avLst/>
          </a:prstGeom>
        </p:spPr>
      </p:pic>
      <p:pic>
        <p:nvPicPr>
          <p:cNvPr id="8" name="Picture 7">
            <a:extLst>
              <a:ext uri="{FF2B5EF4-FFF2-40B4-BE49-F238E27FC236}">
                <a16:creationId xmlns:a16="http://schemas.microsoft.com/office/drawing/2014/main" id="{36AE184C-EE81-46EB-AA47-D31A06076F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76201"/>
            <a:ext cx="6477000" cy="3810000"/>
          </a:xfrm>
          <a:prstGeom prst="rect">
            <a:avLst/>
          </a:prstGeom>
        </p:spPr>
      </p:pic>
      <p:sp>
        <p:nvSpPr>
          <p:cNvPr id="10" name="Rectangle: Rounded Corners 9">
            <a:extLst>
              <a:ext uri="{FF2B5EF4-FFF2-40B4-BE49-F238E27FC236}">
                <a16:creationId xmlns:a16="http://schemas.microsoft.com/office/drawing/2014/main" id="{FB367E92-9CC9-40E4-8900-92DD9685B84C}"/>
              </a:ext>
            </a:extLst>
          </p:cNvPr>
          <p:cNvSpPr/>
          <p:nvPr/>
        </p:nvSpPr>
        <p:spPr>
          <a:xfrm>
            <a:off x="2743200" y="2895601"/>
            <a:ext cx="3581400" cy="990600"/>
          </a:xfrm>
          <a:prstGeom prst="roundRect">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F7E612E-2DA5-4AB2-9D3C-A76DD3107E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0" y="327691"/>
            <a:ext cx="4419601" cy="1811778"/>
          </a:xfrm>
          <a:prstGeom prst="rect">
            <a:avLst/>
          </a:prstGeom>
        </p:spPr>
      </p:pic>
      <p:sp>
        <p:nvSpPr>
          <p:cNvPr id="9" name="TextBox 8">
            <a:extLst>
              <a:ext uri="{FF2B5EF4-FFF2-40B4-BE49-F238E27FC236}">
                <a16:creationId xmlns:a16="http://schemas.microsoft.com/office/drawing/2014/main" id="{A77C3E26-83FE-441B-B022-4AF8D5D5B4B5}"/>
              </a:ext>
            </a:extLst>
          </p:cNvPr>
          <p:cNvSpPr txBox="1"/>
          <p:nvPr/>
        </p:nvSpPr>
        <p:spPr>
          <a:xfrm>
            <a:off x="7119278" y="2651698"/>
            <a:ext cx="4158323" cy="4031873"/>
          </a:xfrm>
          <a:prstGeom prst="rect">
            <a:avLst/>
          </a:prstGeom>
          <a:noFill/>
        </p:spPr>
        <p:txBody>
          <a:bodyPr wrap="square" rtlCol="0">
            <a:spAutoFit/>
          </a:bodyPr>
          <a:lstStyle/>
          <a:p>
            <a:r>
              <a:rPr lang="en-US" sz="1400" dirty="0">
                <a:solidFill>
                  <a:srgbClr val="FF0000"/>
                </a:solidFill>
                <a:effectLst/>
                <a:latin typeface="+mj-lt"/>
              </a:rPr>
              <a:t>Hi Amit,</a:t>
            </a:r>
            <a:endParaRPr lang="en-US" sz="1400" dirty="0">
              <a:solidFill>
                <a:srgbClr val="FF0000"/>
              </a:solidFill>
              <a:latin typeface="+mj-lt"/>
            </a:endParaRPr>
          </a:p>
          <a:p>
            <a:r>
              <a:rPr lang="en-US" sz="1400" dirty="0">
                <a:solidFill>
                  <a:srgbClr val="FF0000"/>
                </a:solidFill>
                <a:effectLst/>
                <a:latin typeface="+mj-lt"/>
              </a:rPr>
              <a:t>As discussed we have used your IQUBX profiles for both the partitions and the workstation legs and find them to be of </a:t>
            </a:r>
            <a:r>
              <a:rPr lang="en-US" sz="1400" b="1" dirty="0">
                <a:solidFill>
                  <a:srgbClr val="FF0000"/>
                </a:solidFill>
                <a:effectLst/>
                <a:latin typeface="+mj-lt"/>
              </a:rPr>
              <a:t>good quality, and allows us the versatility to configure permutations and combinations of workstation layouts. We are now planning to introduce these systems in to our catalogue range and offer it as a complete solution to our clients. </a:t>
            </a:r>
            <a:endParaRPr lang="en-US" sz="1400" b="1" dirty="0">
              <a:solidFill>
                <a:srgbClr val="FF0000"/>
              </a:solidFill>
              <a:latin typeface="+mj-lt"/>
            </a:endParaRPr>
          </a:p>
          <a:p>
            <a:r>
              <a:rPr lang="en-US" sz="1400" dirty="0">
                <a:solidFill>
                  <a:srgbClr val="FF0000"/>
                </a:solidFill>
                <a:effectLst/>
                <a:latin typeface="+mj-lt"/>
              </a:rPr>
              <a:t>We and look forward to and long and mutually beneficial working relationship with IQUBX.</a:t>
            </a:r>
            <a:endParaRPr lang="en-US" sz="1400" dirty="0">
              <a:solidFill>
                <a:srgbClr val="FF0000"/>
              </a:solidFill>
              <a:latin typeface="+mj-lt"/>
            </a:endParaRPr>
          </a:p>
          <a:p>
            <a:r>
              <a:rPr lang="en-US" sz="1400" dirty="0">
                <a:solidFill>
                  <a:srgbClr val="FF0000"/>
                </a:solidFill>
                <a:effectLst/>
                <a:latin typeface="+mj-lt"/>
              </a:rPr>
              <a:t>Regards</a:t>
            </a:r>
          </a:p>
          <a:p>
            <a:endParaRPr lang="en-US" sz="1400" dirty="0">
              <a:solidFill>
                <a:srgbClr val="FF0000"/>
              </a:solidFill>
              <a:latin typeface="+mj-lt"/>
            </a:endParaRPr>
          </a:p>
          <a:p>
            <a:endParaRPr lang="en-US" sz="1400" dirty="0">
              <a:solidFill>
                <a:srgbClr val="FF0000"/>
              </a:solidFill>
              <a:effectLst/>
              <a:latin typeface="+mj-lt"/>
            </a:endParaRPr>
          </a:p>
          <a:p>
            <a:endParaRPr lang="en-US" sz="1400" dirty="0">
              <a:solidFill>
                <a:srgbClr val="FF0000"/>
              </a:solidFill>
              <a:latin typeface="+mj-lt"/>
            </a:endParaRPr>
          </a:p>
          <a:p>
            <a:r>
              <a:rPr lang="en-US" sz="1600" b="1" dirty="0">
                <a:solidFill>
                  <a:srgbClr val="FF0000"/>
                </a:solidFill>
                <a:effectLst/>
                <a:latin typeface="Avenir LT 55 Roman"/>
              </a:rPr>
              <a:t>Harvey Lopez</a:t>
            </a:r>
            <a:endParaRPr lang="en-US" sz="1200" dirty="0">
              <a:solidFill>
                <a:srgbClr val="FF0000"/>
              </a:solidFill>
            </a:endParaRPr>
          </a:p>
          <a:p>
            <a:r>
              <a:rPr lang="en-US" sz="1600" dirty="0">
                <a:solidFill>
                  <a:srgbClr val="FF0000"/>
                </a:solidFill>
                <a:effectLst/>
                <a:latin typeface="Avenir LT 55 Roman"/>
              </a:rPr>
              <a:t>Project Management Director</a:t>
            </a:r>
            <a:endParaRPr lang="en-US" sz="1200" dirty="0">
              <a:solidFill>
                <a:srgbClr val="FF0000"/>
              </a:solidFill>
            </a:endParaRPr>
          </a:p>
          <a:p>
            <a:endParaRPr lang="en-US" sz="1400" dirty="0">
              <a:solidFill>
                <a:srgbClr val="FF0000"/>
              </a:solidFill>
              <a:latin typeface="+mj-lt"/>
            </a:endParaRPr>
          </a:p>
          <a:p>
            <a:endParaRPr lang="en-US" sz="1400" dirty="0">
              <a:solidFill>
                <a:srgbClr val="FF0000"/>
              </a:solidFill>
              <a:latin typeface="+mj-lt"/>
            </a:endParaRPr>
          </a:p>
        </p:txBody>
      </p:sp>
      <p:pic>
        <p:nvPicPr>
          <p:cNvPr id="11" name="Picture 10">
            <a:extLst>
              <a:ext uri="{FF2B5EF4-FFF2-40B4-BE49-F238E27FC236}">
                <a16:creationId xmlns:a16="http://schemas.microsoft.com/office/drawing/2014/main" id="{8D843679-B81C-4E1D-BA82-8367C00348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9000" y="5181600"/>
            <a:ext cx="762000" cy="408214"/>
          </a:xfrm>
          <a:prstGeom prst="rect">
            <a:avLst/>
          </a:prstGeom>
        </p:spPr>
      </p:pic>
      <p:sp>
        <p:nvSpPr>
          <p:cNvPr id="17" name="Rectangle: Rounded Corners 16">
            <a:extLst>
              <a:ext uri="{FF2B5EF4-FFF2-40B4-BE49-F238E27FC236}">
                <a16:creationId xmlns:a16="http://schemas.microsoft.com/office/drawing/2014/main" id="{4E9E4393-A396-4D37-ACD5-34DCBA90CB7C}"/>
              </a:ext>
            </a:extLst>
          </p:cNvPr>
          <p:cNvSpPr/>
          <p:nvPr/>
        </p:nvSpPr>
        <p:spPr>
          <a:xfrm>
            <a:off x="6858000" y="2256870"/>
            <a:ext cx="4819734" cy="4448732"/>
          </a:xfrm>
          <a:prstGeom prst="roundRect">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52BAC49-163A-4682-AE3E-2B2A0F81E6C4}"/>
              </a:ext>
            </a:extLst>
          </p:cNvPr>
          <p:cNvSpPr txBox="1"/>
          <p:nvPr/>
        </p:nvSpPr>
        <p:spPr>
          <a:xfrm>
            <a:off x="381000" y="5505272"/>
            <a:ext cx="3648343"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7200" dirty="0">
                <a:solidFill>
                  <a:schemeClr val="accent6">
                    <a:lumMod val="75000"/>
                  </a:schemeClr>
                </a:solidFill>
                <a:latin typeface="Bodoni MT Condensed" panose="02070606080606020203" pitchFamily="18" charset="0"/>
              </a:rPr>
              <a:t>Testimonials</a:t>
            </a:r>
            <a:endParaRPr lang="en-US" sz="4400" dirty="0">
              <a:solidFill>
                <a:srgbClr val="FFC000"/>
              </a:solidFill>
            </a:endParaRPr>
          </a:p>
        </p:txBody>
      </p:sp>
    </p:spTree>
    <p:extLst>
      <p:ext uri="{BB962C8B-B14F-4D97-AF65-F5344CB8AC3E}">
        <p14:creationId xmlns:p14="http://schemas.microsoft.com/office/powerpoint/2010/main" val="2060312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992D3D-09AD-4377-A825-3C76634009D3}"/>
              </a:ext>
            </a:extLst>
          </p:cNvPr>
          <p:cNvSpPr txBox="1"/>
          <p:nvPr/>
        </p:nvSpPr>
        <p:spPr>
          <a:xfrm>
            <a:off x="1496956" y="334310"/>
            <a:ext cx="6781800" cy="2246769"/>
          </a:xfrm>
          <a:prstGeom prst="rect">
            <a:avLst/>
          </a:prstGeom>
          <a:noFill/>
        </p:spPr>
        <p:txBody>
          <a:bodyPr wrap="square" rtlCol="0">
            <a:spAutoFit/>
          </a:bodyPr>
          <a:lstStyle/>
          <a:p>
            <a:r>
              <a:rPr lang="en-US" sz="1400" dirty="0">
                <a:solidFill>
                  <a:srgbClr val="C00000"/>
                </a:solidFill>
              </a:rPr>
              <a:t>Sat, 29 Aug 2020 16:16:22 +0530 </a:t>
            </a:r>
            <a:r>
              <a:rPr lang="en-US" sz="1400" b="1" dirty="0">
                <a:hlinkClick r:id="rId2"/>
              </a:rPr>
              <a:t>amitsharmacs1975@gmail.com</a:t>
            </a:r>
            <a:r>
              <a:rPr lang="en-US" sz="1400" b="1" dirty="0"/>
              <a:t> </a:t>
            </a:r>
            <a:r>
              <a:rPr lang="en-US" sz="1400" dirty="0">
                <a:solidFill>
                  <a:srgbClr val="C00000"/>
                </a:solidFill>
              </a:rPr>
              <a:t>wrote</a:t>
            </a:r>
          </a:p>
          <a:p>
            <a:r>
              <a:rPr lang="en-US" sz="1400" i="1" dirty="0">
                <a:solidFill>
                  <a:schemeClr val="bg1"/>
                </a:solidFill>
              </a:rPr>
              <a:t>Dear Sir,</a:t>
            </a:r>
          </a:p>
          <a:p>
            <a:r>
              <a:rPr lang="en-US" sz="1400" i="1" dirty="0">
                <a:solidFill>
                  <a:schemeClr val="bg1"/>
                </a:solidFill>
              </a:rPr>
              <a:t>We have got trap doors installed for our </a:t>
            </a:r>
            <a:r>
              <a:rPr lang="en-US" sz="1400" i="1" dirty="0" err="1">
                <a:solidFill>
                  <a:schemeClr val="bg1"/>
                </a:solidFill>
              </a:rPr>
              <a:t>Centralised</a:t>
            </a:r>
            <a:r>
              <a:rPr lang="en-US" sz="1400" i="1" dirty="0">
                <a:solidFill>
                  <a:schemeClr val="bg1"/>
                </a:solidFill>
              </a:rPr>
              <a:t> AC for our residential building in Gurugram, Haryana. The first point of contact was Mr. Sumit from IQUBX. We have got truly professional service from him. </a:t>
            </a:r>
            <a:r>
              <a:rPr lang="en-US" sz="1400" b="1" i="1" dirty="0">
                <a:solidFill>
                  <a:srgbClr val="C00000"/>
                </a:solidFill>
              </a:rPr>
              <a:t>The product quality is excellent and they deliver what they promised. The trap door is light weight and completely matched with our ceiling</a:t>
            </a:r>
            <a:r>
              <a:rPr lang="en-US" sz="1400" i="1" dirty="0">
                <a:solidFill>
                  <a:srgbClr val="C00000"/>
                </a:solidFill>
              </a:rPr>
              <a:t>.</a:t>
            </a:r>
          </a:p>
          <a:p>
            <a:r>
              <a:rPr lang="en-US" sz="1400" i="1" dirty="0">
                <a:solidFill>
                  <a:schemeClr val="bg1"/>
                </a:solidFill>
              </a:rPr>
              <a:t>Thanks IQUBX.</a:t>
            </a:r>
          </a:p>
          <a:p>
            <a:r>
              <a:rPr lang="en-US" sz="1400" i="1" dirty="0">
                <a:solidFill>
                  <a:schemeClr val="bg1"/>
                </a:solidFill>
              </a:rPr>
              <a:t>Regards,</a:t>
            </a:r>
          </a:p>
          <a:p>
            <a:r>
              <a:rPr lang="en-US" sz="1400" i="1" dirty="0">
                <a:solidFill>
                  <a:srgbClr val="C00000"/>
                </a:solidFill>
              </a:rPr>
              <a:t>Amit Sharma</a:t>
            </a:r>
          </a:p>
          <a:p>
            <a:endParaRPr lang="en-US" sz="1400" dirty="0">
              <a:solidFill>
                <a:srgbClr val="C00000"/>
              </a:solidFill>
            </a:endParaRPr>
          </a:p>
        </p:txBody>
      </p:sp>
      <p:sp>
        <p:nvSpPr>
          <p:cNvPr id="9" name="TextBox 8">
            <a:extLst>
              <a:ext uri="{FF2B5EF4-FFF2-40B4-BE49-F238E27FC236}">
                <a16:creationId xmlns:a16="http://schemas.microsoft.com/office/drawing/2014/main" id="{CE402192-4766-4204-9052-E21CEB3ACCD4}"/>
              </a:ext>
            </a:extLst>
          </p:cNvPr>
          <p:cNvSpPr txBox="1"/>
          <p:nvPr/>
        </p:nvSpPr>
        <p:spPr>
          <a:xfrm>
            <a:off x="4953000" y="2665201"/>
            <a:ext cx="3074535" cy="3754874"/>
          </a:xfrm>
          <a:prstGeom prst="rect">
            <a:avLst/>
          </a:prstGeom>
          <a:noFill/>
        </p:spPr>
        <p:txBody>
          <a:bodyPr wrap="square" rtlCol="0">
            <a:spAutoFit/>
          </a:bodyPr>
          <a:lstStyle/>
          <a:p>
            <a:r>
              <a:rPr lang="en-US" sz="1400" dirty="0">
                <a:solidFill>
                  <a:schemeClr val="bg1"/>
                </a:solidFill>
              </a:rPr>
              <a:t>Sat, 29 Aug 2020 6:46:51 pm +0530 </a:t>
            </a:r>
            <a:r>
              <a:rPr lang="en-US" sz="1400" b="1" dirty="0">
                <a:solidFill>
                  <a:schemeClr val="accent6">
                    <a:lumMod val="75000"/>
                  </a:schemeClr>
                </a:solidFill>
                <a:hlinkClick r:id="rId3"/>
              </a:rPr>
              <a:t>alocjain@gmail.com</a:t>
            </a:r>
            <a:r>
              <a:rPr lang="en-US" sz="1400" b="1" dirty="0">
                <a:solidFill>
                  <a:schemeClr val="accent6">
                    <a:lumMod val="75000"/>
                  </a:schemeClr>
                </a:solidFill>
              </a:rPr>
              <a:t> </a:t>
            </a:r>
            <a:r>
              <a:rPr lang="en-US" sz="1400" dirty="0">
                <a:solidFill>
                  <a:srgbClr val="C00000"/>
                </a:solidFill>
              </a:rPr>
              <a:t>wrote</a:t>
            </a:r>
          </a:p>
          <a:p>
            <a:r>
              <a:rPr lang="en-US" sz="1400" b="1" i="1" dirty="0" err="1">
                <a:solidFill>
                  <a:srgbClr val="C00000"/>
                </a:solidFill>
              </a:rPr>
              <a:t>i</a:t>
            </a:r>
            <a:r>
              <a:rPr lang="en-US" sz="1400" b="1" i="1" dirty="0">
                <a:solidFill>
                  <a:srgbClr val="C00000"/>
                </a:solidFill>
              </a:rPr>
              <a:t> had been looking for the clean, international look for my aluminum and glass partitions but could not seem to get proper solutions even after trying multiple markets and vendors, till </a:t>
            </a:r>
            <a:r>
              <a:rPr lang="en-US" sz="1400" b="1" i="1" dirty="0" err="1">
                <a:solidFill>
                  <a:srgbClr val="C00000"/>
                </a:solidFill>
              </a:rPr>
              <a:t>i</a:t>
            </a:r>
            <a:r>
              <a:rPr lang="en-US" sz="1400" b="1" i="1" dirty="0">
                <a:solidFill>
                  <a:srgbClr val="C00000"/>
                </a:solidFill>
              </a:rPr>
              <a:t> reached out to </a:t>
            </a:r>
            <a:r>
              <a:rPr lang="en-US" sz="1400" b="1" i="1" dirty="0" err="1">
                <a:solidFill>
                  <a:srgbClr val="C00000"/>
                </a:solidFill>
              </a:rPr>
              <a:t>iqubx</a:t>
            </a:r>
            <a:r>
              <a:rPr lang="en-US" sz="1400" b="1" i="1" dirty="0">
                <a:solidFill>
                  <a:srgbClr val="C00000"/>
                </a:solidFill>
              </a:rPr>
              <a:t>.. their sections are sleek and unconventional, their push fit beadings click effortlessly in place and generate a crisp , clean, minimalistic </a:t>
            </a:r>
            <a:r>
              <a:rPr lang="en-US" sz="1400" b="1" i="1" dirty="0" err="1">
                <a:solidFill>
                  <a:srgbClr val="C00000"/>
                </a:solidFill>
              </a:rPr>
              <a:t>mies</a:t>
            </a:r>
            <a:r>
              <a:rPr lang="en-US" sz="1400" b="1" i="1" dirty="0">
                <a:solidFill>
                  <a:srgbClr val="C00000"/>
                </a:solidFill>
              </a:rPr>
              <a:t> van der </a:t>
            </a:r>
            <a:r>
              <a:rPr lang="en-US" sz="1400" b="1" i="1" dirty="0" err="1">
                <a:solidFill>
                  <a:srgbClr val="C00000"/>
                </a:solidFill>
              </a:rPr>
              <a:t>rohe</a:t>
            </a:r>
            <a:r>
              <a:rPr lang="en-US" sz="1400" b="1" i="1" dirty="0">
                <a:solidFill>
                  <a:srgbClr val="C00000"/>
                </a:solidFill>
              </a:rPr>
              <a:t> kind of corporate look in my office interiors. </a:t>
            </a:r>
            <a:br>
              <a:rPr lang="en-US" sz="1400" i="1" dirty="0">
                <a:solidFill>
                  <a:schemeClr val="bg1"/>
                </a:solidFill>
              </a:rPr>
            </a:br>
            <a:r>
              <a:rPr lang="en-US" sz="1400" i="1" dirty="0">
                <a:solidFill>
                  <a:srgbClr val="C00000"/>
                </a:solidFill>
              </a:rPr>
              <a:t>for </a:t>
            </a:r>
            <a:r>
              <a:rPr lang="en-US" sz="1400" i="1" dirty="0" err="1">
                <a:solidFill>
                  <a:srgbClr val="C00000"/>
                </a:solidFill>
              </a:rPr>
              <a:t>ARCHITUDE</a:t>
            </a:r>
            <a:r>
              <a:rPr lang="en-US" sz="1400" i="1" dirty="0">
                <a:solidFill>
                  <a:srgbClr val="C00000"/>
                </a:solidFill>
              </a:rPr>
              <a:t> </a:t>
            </a:r>
            <a:br>
              <a:rPr lang="en-US" sz="1400" i="1" dirty="0">
                <a:solidFill>
                  <a:srgbClr val="C00000"/>
                </a:solidFill>
              </a:rPr>
            </a:br>
            <a:r>
              <a:rPr lang="en-US" sz="1400" i="1" dirty="0" err="1">
                <a:solidFill>
                  <a:srgbClr val="C00000"/>
                </a:solidFill>
              </a:rPr>
              <a:t>aloc</a:t>
            </a:r>
            <a:r>
              <a:rPr lang="en-US" sz="1400" i="1" dirty="0">
                <a:solidFill>
                  <a:srgbClr val="C00000"/>
                </a:solidFill>
              </a:rPr>
              <a:t> jain </a:t>
            </a:r>
            <a:br>
              <a:rPr lang="en-US" sz="1400" i="1" dirty="0">
                <a:solidFill>
                  <a:srgbClr val="C00000"/>
                </a:solidFill>
              </a:rPr>
            </a:br>
            <a:r>
              <a:rPr lang="en-US" sz="1400" i="1" dirty="0">
                <a:solidFill>
                  <a:srgbClr val="C00000"/>
                </a:solidFill>
              </a:rPr>
              <a:t>Architect </a:t>
            </a:r>
            <a:br>
              <a:rPr lang="en-US" sz="1400" i="1" dirty="0">
                <a:solidFill>
                  <a:srgbClr val="C00000"/>
                </a:solidFill>
              </a:rPr>
            </a:br>
            <a:endParaRPr lang="en-US" sz="1400" i="1" dirty="0">
              <a:solidFill>
                <a:srgbClr val="C00000"/>
              </a:solidFill>
            </a:endParaRPr>
          </a:p>
        </p:txBody>
      </p:sp>
      <p:sp>
        <p:nvSpPr>
          <p:cNvPr id="10" name="TextBox 9">
            <a:extLst>
              <a:ext uri="{FF2B5EF4-FFF2-40B4-BE49-F238E27FC236}">
                <a16:creationId xmlns:a16="http://schemas.microsoft.com/office/drawing/2014/main" id="{2BC3C1F3-372B-4C61-954E-56824F528A82}"/>
              </a:ext>
            </a:extLst>
          </p:cNvPr>
          <p:cNvSpPr txBox="1"/>
          <p:nvPr/>
        </p:nvSpPr>
        <p:spPr>
          <a:xfrm>
            <a:off x="8609241" y="491490"/>
            <a:ext cx="3179988" cy="5909310"/>
          </a:xfrm>
          <a:prstGeom prst="rect">
            <a:avLst/>
          </a:prstGeom>
          <a:noFill/>
        </p:spPr>
        <p:txBody>
          <a:bodyPr wrap="square" rtlCol="0">
            <a:spAutoFit/>
          </a:bodyPr>
          <a:lstStyle/>
          <a:p>
            <a:r>
              <a:rPr lang="en-US" sz="1400" b="1" dirty="0">
                <a:hlinkClick r:id="rId4"/>
              </a:rPr>
              <a:t>karan.razdan@skvindia.com</a:t>
            </a:r>
            <a:endParaRPr lang="en-US" sz="1400" b="1" dirty="0"/>
          </a:p>
          <a:p>
            <a:endParaRPr lang="en-US" sz="1400" i="1" dirty="0">
              <a:solidFill>
                <a:schemeClr val="bg1"/>
              </a:solidFill>
              <a:effectLst/>
              <a:latin typeface="Calibri" panose="020F0502020204030204" pitchFamily="34" charset="0"/>
              <a:ea typeface="Calibri" panose="020F0502020204030204" pitchFamily="34" charset="0"/>
            </a:endParaRPr>
          </a:p>
          <a:p>
            <a:r>
              <a:rPr lang="en-US" sz="1400" i="1" dirty="0">
                <a:solidFill>
                  <a:schemeClr val="bg1"/>
                </a:solidFill>
                <a:effectLst/>
                <a:latin typeface="Calibri" panose="020F0502020204030204" pitchFamily="34" charset="0"/>
                <a:ea typeface="Calibri" panose="020F0502020204030204" pitchFamily="34" charset="0"/>
              </a:rPr>
              <a:t>Hi,</a:t>
            </a:r>
          </a:p>
          <a:p>
            <a:pPr marL="0" marR="0">
              <a:spcBef>
                <a:spcPts val="0"/>
              </a:spcBef>
              <a:spcAft>
                <a:spcPts val="0"/>
              </a:spcAft>
            </a:pPr>
            <a:r>
              <a:rPr lang="en-US" sz="1400" i="1"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400" i="1" dirty="0">
                <a:solidFill>
                  <a:schemeClr val="bg1"/>
                </a:solidFill>
                <a:effectLst/>
                <a:latin typeface="Calibri" panose="020F0502020204030204" pitchFamily="34" charset="0"/>
                <a:ea typeface="Calibri" panose="020F0502020204030204" pitchFamily="34" charset="0"/>
              </a:rPr>
              <a:t>We, as a company are one of the leading Design and build commercial Interior </a:t>
            </a:r>
            <a:r>
              <a:rPr lang="en-US" sz="1400" i="1" dirty="0" err="1">
                <a:solidFill>
                  <a:schemeClr val="bg1"/>
                </a:solidFill>
                <a:effectLst/>
                <a:latin typeface="Calibri" panose="020F0502020204030204" pitchFamily="34" charset="0"/>
                <a:ea typeface="Calibri" panose="020F0502020204030204" pitchFamily="34" charset="0"/>
              </a:rPr>
              <a:t>fitout</a:t>
            </a:r>
            <a:r>
              <a:rPr lang="en-US" sz="1400" i="1" dirty="0">
                <a:solidFill>
                  <a:schemeClr val="bg1"/>
                </a:solidFill>
                <a:effectLst/>
                <a:latin typeface="Calibri" panose="020F0502020204030204" pitchFamily="34" charset="0"/>
                <a:ea typeface="Calibri" panose="020F0502020204030204" pitchFamily="34" charset="0"/>
              </a:rPr>
              <a:t> company. Furniture and fixtures are one of the most important elements in any and every project that we do. </a:t>
            </a:r>
          </a:p>
          <a:p>
            <a:pPr marL="0" marR="0">
              <a:spcBef>
                <a:spcPts val="0"/>
              </a:spcBef>
              <a:spcAft>
                <a:spcPts val="0"/>
              </a:spcAft>
            </a:pPr>
            <a:r>
              <a:rPr lang="en-US" sz="1400" i="1" dirty="0">
                <a:solidFill>
                  <a:schemeClr val="bg1"/>
                </a:solidFill>
                <a:effectLst/>
                <a:latin typeface="Calibri" panose="020F0502020204030204" pitchFamily="34" charset="0"/>
                <a:ea typeface="Calibri" panose="020F0502020204030204" pitchFamily="34" charset="0"/>
              </a:rPr>
              <a:t>We came across Amit and </a:t>
            </a:r>
            <a:r>
              <a:rPr lang="en-US" sz="1400" i="1" dirty="0" err="1">
                <a:solidFill>
                  <a:schemeClr val="bg1"/>
                </a:solidFill>
                <a:effectLst/>
                <a:latin typeface="Calibri" panose="020F0502020204030204" pitchFamily="34" charset="0"/>
                <a:ea typeface="Calibri" panose="020F0502020204030204" pitchFamily="34" charset="0"/>
              </a:rPr>
              <a:t>Iqubx</a:t>
            </a:r>
            <a:r>
              <a:rPr lang="en-US" sz="1400" i="1" dirty="0">
                <a:solidFill>
                  <a:schemeClr val="bg1"/>
                </a:solidFill>
                <a:effectLst/>
                <a:latin typeface="Calibri" panose="020F0502020204030204" pitchFamily="34" charset="0"/>
                <a:ea typeface="Calibri" panose="020F0502020204030204" pitchFamily="34" charset="0"/>
              </a:rPr>
              <a:t> while searching for economical yet sustainable modular partitions solution for our project. </a:t>
            </a:r>
          </a:p>
          <a:p>
            <a:pPr marL="0" marR="0">
              <a:spcBef>
                <a:spcPts val="0"/>
              </a:spcBef>
              <a:spcAft>
                <a:spcPts val="0"/>
              </a:spcAft>
            </a:pPr>
            <a:r>
              <a:rPr lang="en-US" sz="1400" b="1" i="1" dirty="0">
                <a:solidFill>
                  <a:srgbClr val="C00000"/>
                </a:solidFill>
                <a:effectLst/>
                <a:latin typeface="Calibri" panose="020F0502020204030204" pitchFamily="34" charset="0"/>
                <a:ea typeface="Calibri" panose="020F0502020204030204" pitchFamily="34" charset="0"/>
              </a:rPr>
              <a:t>I say this with delight that Amit and team have done a splendid job in providing a perfect modular partition solution. The product is one of </a:t>
            </a:r>
            <a:r>
              <a:rPr lang="en-US" sz="1400" b="1" i="1" dirty="0" err="1">
                <a:solidFill>
                  <a:srgbClr val="C00000"/>
                </a:solidFill>
                <a:effectLst/>
                <a:latin typeface="Calibri" panose="020F0502020204030204" pitchFamily="34" charset="0"/>
                <a:ea typeface="Calibri" panose="020F0502020204030204" pitchFamily="34" charset="0"/>
              </a:rPr>
              <a:t>th</a:t>
            </a:r>
            <a:r>
              <a:rPr lang="en-US" sz="1400" b="1" i="1" dirty="0">
                <a:solidFill>
                  <a:srgbClr val="C00000"/>
                </a:solidFill>
                <a:effectLst/>
                <a:latin typeface="Calibri" panose="020F0502020204030204" pitchFamily="34" charset="0"/>
                <a:ea typeface="Calibri" panose="020F0502020204030204" pitchFamily="34" charset="0"/>
              </a:rPr>
              <a:t> best modular systems available in the market highlighting and covering the gaps in the existing systems. </a:t>
            </a:r>
          </a:p>
          <a:p>
            <a:pPr marL="0" marR="0">
              <a:spcBef>
                <a:spcPts val="0"/>
              </a:spcBef>
              <a:spcAft>
                <a:spcPts val="0"/>
              </a:spcAft>
            </a:pPr>
            <a:r>
              <a:rPr lang="en-US" sz="1400" i="1" dirty="0">
                <a:solidFill>
                  <a:schemeClr val="bg1"/>
                </a:solidFill>
                <a:effectLst/>
                <a:latin typeface="Calibri" panose="020F0502020204030204" pitchFamily="34" charset="0"/>
                <a:ea typeface="Calibri" panose="020F0502020204030204" pitchFamily="34" charset="0"/>
              </a:rPr>
              <a:t>I wish Amit and team all the very best for their future </a:t>
            </a:r>
            <a:r>
              <a:rPr lang="en-US" sz="1400" i="1" dirty="0" err="1">
                <a:solidFill>
                  <a:schemeClr val="bg1"/>
                </a:solidFill>
                <a:effectLst/>
                <a:latin typeface="Calibri" panose="020F0502020204030204" pitchFamily="34" charset="0"/>
                <a:ea typeface="Calibri" panose="020F0502020204030204" pitchFamily="34" charset="0"/>
              </a:rPr>
              <a:t>endeavours</a:t>
            </a:r>
            <a:r>
              <a:rPr lang="en-US" sz="1400" i="1" dirty="0">
                <a:solidFill>
                  <a:schemeClr val="bg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400" i="1" dirty="0">
                <a:solidFill>
                  <a:schemeClr val="bg1"/>
                </a:solidFill>
                <a:effectLst/>
                <a:latin typeface="Calibri" panose="020F0502020204030204" pitchFamily="34" charset="0"/>
                <a:ea typeface="Calibri" panose="020F0502020204030204" pitchFamily="34" charset="0"/>
              </a:rPr>
              <a:t>Keep shining! </a:t>
            </a:r>
          </a:p>
          <a:p>
            <a:pPr marL="0" marR="0">
              <a:spcBef>
                <a:spcPts val="0"/>
              </a:spcBef>
              <a:spcAft>
                <a:spcPts val="0"/>
              </a:spcAft>
            </a:pPr>
            <a:r>
              <a:rPr lang="en-US" sz="1400" i="1" dirty="0">
                <a:solidFill>
                  <a:schemeClr val="bg1"/>
                </a:solidFill>
                <a:effectLst/>
                <a:latin typeface="Calibri" panose="020F0502020204030204" pitchFamily="34" charset="0"/>
                <a:ea typeface="Calibri" panose="020F0502020204030204" pitchFamily="34" charset="0"/>
              </a:rPr>
              <a:t>Best regards, </a:t>
            </a:r>
          </a:p>
          <a:p>
            <a:pPr marL="0" marR="0">
              <a:spcBef>
                <a:spcPts val="0"/>
              </a:spcBef>
              <a:spcAft>
                <a:spcPts val="0"/>
              </a:spcAft>
            </a:pPr>
            <a:r>
              <a:rPr lang="en-US" sz="1400" i="1" dirty="0">
                <a:solidFill>
                  <a:srgbClr val="C00000"/>
                </a:solidFill>
                <a:effectLst/>
                <a:latin typeface="Calibri" panose="020F0502020204030204" pitchFamily="34" charset="0"/>
                <a:ea typeface="Calibri" panose="020F0502020204030204" pitchFamily="34" charset="0"/>
              </a:rPr>
              <a:t>Kunal </a:t>
            </a:r>
            <a:r>
              <a:rPr lang="en-US" sz="1400" i="1" dirty="0" err="1">
                <a:solidFill>
                  <a:srgbClr val="C00000"/>
                </a:solidFill>
                <a:effectLst/>
                <a:latin typeface="Calibri" panose="020F0502020204030204" pitchFamily="34" charset="0"/>
                <a:ea typeface="Calibri" panose="020F0502020204030204" pitchFamily="34" charset="0"/>
              </a:rPr>
              <a:t>Trehan</a:t>
            </a:r>
            <a:endParaRPr lang="en-US" sz="1400" i="1" dirty="0">
              <a:solidFill>
                <a:srgbClr val="C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i="1" dirty="0">
                <a:solidFill>
                  <a:srgbClr val="C00000"/>
                </a:solidFill>
                <a:effectLst/>
                <a:latin typeface="Calibri" panose="020F0502020204030204" pitchFamily="34" charset="0"/>
                <a:ea typeface="Calibri" panose="020F0502020204030204" pitchFamily="34" charset="0"/>
              </a:rPr>
              <a:t>Business Head - Furniture division</a:t>
            </a:r>
          </a:p>
          <a:p>
            <a:pPr marL="0" marR="0">
              <a:spcBef>
                <a:spcPts val="0"/>
              </a:spcBef>
              <a:spcAft>
                <a:spcPts val="0"/>
              </a:spcAft>
            </a:pPr>
            <a:r>
              <a:rPr lang="en-US" sz="1400" i="1" dirty="0" err="1">
                <a:solidFill>
                  <a:srgbClr val="C00000"/>
                </a:solidFill>
                <a:effectLst/>
                <a:latin typeface="Calibri" panose="020F0502020204030204" pitchFamily="34" charset="0"/>
                <a:ea typeface="Calibri" panose="020F0502020204030204" pitchFamily="34" charset="0"/>
              </a:rPr>
              <a:t>SKV</a:t>
            </a:r>
            <a:endParaRPr lang="en-US" sz="1400" i="1" dirty="0">
              <a:solidFill>
                <a:srgbClr val="C00000"/>
              </a:solidFill>
              <a:effectLst/>
              <a:latin typeface="Calibri" panose="020F0502020204030204" pitchFamily="34" charset="0"/>
              <a:ea typeface="Calibri" panose="020F0502020204030204" pitchFamily="34" charset="0"/>
            </a:endParaRPr>
          </a:p>
        </p:txBody>
      </p:sp>
      <p:sp>
        <p:nvSpPr>
          <p:cNvPr id="11" name="Rectangle: Rounded Corners 10">
            <a:extLst>
              <a:ext uri="{FF2B5EF4-FFF2-40B4-BE49-F238E27FC236}">
                <a16:creationId xmlns:a16="http://schemas.microsoft.com/office/drawing/2014/main" id="{A98CEBD1-2200-45A8-9EC1-610200D24E69}"/>
              </a:ext>
            </a:extLst>
          </p:cNvPr>
          <p:cNvSpPr/>
          <p:nvPr/>
        </p:nvSpPr>
        <p:spPr>
          <a:xfrm>
            <a:off x="8382000" y="228600"/>
            <a:ext cx="3571874" cy="6324600"/>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D5717A-3480-4D46-A8F4-4301AE5E2E40}"/>
              </a:ext>
            </a:extLst>
          </p:cNvPr>
          <p:cNvSpPr txBox="1"/>
          <p:nvPr/>
        </p:nvSpPr>
        <p:spPr>
          <a:xfrm>
            <a:off x="827825" y="2723704"/>
            <a:ext cx="3645354" cy="4185761"/>
          </a:xfrm>
          <a:prstGeom prst="rect">
            <a:avLst/>
          </a:prstGeom>
          <a:noFill/>
        </p:spPr>
        <p:txBody>
          <a:bodyPr wrap="square" rtlCol="0">
            <a:spAutoFit/>
          </a:bodyPr>
          <a:lstStyle/>
          <a:p>
            <a:r>
              <a:rPr lang="en-US" sz="1400" dirty="0">
                <a:solidFill>
                  <a:schemeClr val="bg1"/>
                </a:solidFill>
              </a:rPr>
              <a:t>Wed, 02 Sep 2020 3:52:48 PM +0530</a:t>
            </a:r>
          </a:p>
          <a:p>
            <a:r>
              <a:rPr lang="en-US" sz="1400" b="1" i="1" dirty="0">
                <a:solidFill>
                  <a:srgbClr val="C00000"/>
                </a:solidFill>
                <a:latin typeface="+mj-lt"/>
              </a:rPr>
              <a:t>IQUBX offers unique and green certified products for all interior solutions. Mr. Amit himself being an architect has </a:t>
            </a:r>
            <a:r>
              <a:rPr lang="en-US" sz="1400" b="1" i="1" dirty="0" err="1">
                <a:solidFill>
                  <a:srgbClr val="C00000"/>
                </a:solidFill>
                <a:latin typeface="+mj-lt"/>
              </a:rPr>
              <a:t>recognised</a:t>
            </a:r>
            <a:r>
              <a:rPr lang="en-US" sz="1400" b="1" i="1" dirty="0">
                <a:solidFill>
                  <a:srgbClr val="C00000"/>
                </a:solidFill>
                <a:latin typeface="+mj-lt"/>
              </a:rPr>
              <a:t> the gap between what's available in the market and what architects and interior designers actually need. All the products are highly </a:t>
            </a:r>
            <a:r>
              <a:rPr lang="en-US" sz="1400" b="1" i="1" dirty="0" err="1">
                <a:solidFill>
                  <a:srgbClr val="C00000"/>
                </a:solidFill>
                <a:latin typeface="+mj-lt"/>
              </a:rPr>
              <a:t>customisable</a:t>
            </a:r>
            <a:r>
              <a:rPr lang="en-US" sz="1400" b="1" i="1" dirty="0">
                <a:solidFill>
                  <a:srgbClr val="C00000"/>
                </a:solidFill>
                <a:latin typeface="+mj-lt"/>
              </a:rPr>
              <a:t> which is a boon for all designers. Mr. Amit puts in time and effort to understand project requirements and gives the best possible solutions which are structurally sound as well as aesthetically pleasing. This cannot be said about other </a:t>
            </a:r>
            <a:r>
              <a:rPr lang="en-US" sz="1400" b="1" i="1" dirty="0" err="1">
                <a:solidFill>
                  <a:srgbClr val="C00000"/>
                </a:solidFill>
                <a:latin typeface="+mj-lt"/>
              </a:rPr>
              <a:t>indian</a:t>
            </a:r>
            <a:r>
              <a:rPr lang="en-US" sz="1400" b="1" i="1" dirty="0">
                <a:solidFill>
                  <a:srgbClr val="C00000"/>
                </a:solidFill>
                <a:latin typeface="+mj-lt"/>
              </a:rPr>
              <a:t> products available in the market.</a:t>
            </a:r>
          </a:p>
          <a:p>
            <a:r>
              <a:rPr lang="en-US" sz="1400" b="1" i="1" dirty="0">
                <a:solidFill>
                  <a:srgbClr val="C00000"/>
                </a:solidFill>
                <a:latin typeface="+mj-lt"/>
              </a:rPr>
              <a:t>I look forward to working with him and his team in the future!</a:t>
            </a:r>
          </a:p>
          <a:p>
            <a:r>
              <a:rPr lang="en-US" sz="1400" b="1" i="1" dirty="0">
                <a:solidFill>
                  <a:schemeClr val="bg1"/>
                </a:solidFill>
                <a:effectLst/>
                <a:latin typeface="+mj-lt"/>
              </a:rPr>
              <a:t>Sincerely</a:t>
            </a:r>
            <a:r>
              <a:rPr lang="en-US" sz="1400" b="0" i="1" dirty="0">
                <a:solidFill>
                  <a:schemeClr val="bg1"/>
                </a:solidFill>
                <a:effectLst/>
                <a:latin typeface="+mj-lt"/>
              </a:rPr>
              <a:t>,</a:t>
            </a:r>
            <a:br>
              <a:rPr lang="en-US" sz="1400" b="1" i="1" dirty="0">
                <a:solidFill>
                  <a:schemeClr val="bg1"/>
                </a:solidFill>
                <a:effectLst/>
                <a:latin typeface="+mj-lt"/>
              </a:rPr>
            </a:br>
            <a:r>
              <a:rPr lang="en-US" sz="1400" b="1" i="1" dirty="0">
                <a:solidFill>
                  <a:srgbClr val="CC0000"/>
                </a:solidFill>
                <a:effectLst/>
                <a:latin typeface="+mj-lt"/>
              </a:rPr>
              <a:t>Shweta Shah</a:t>
            </a:r>
            <a:endParaRPr lang="en-US" sz="1400" b="0" i="1" dirty="0">
              <a:solidFill>
                <a:srgbClr val="CC0000"/>
              </a:solidFill>
              <a:effectLst/>
              <a:latin typeface="+mj-lt"/>
            </a:endParaRPr>
          </a:p>
          <a:p>
            <a:pPr rtl="0"/>
            <a:r>
              <a:rPr lang="en-US" sz="1400" b="1" i="1" dirty="0">
                <a:solidFill>
                  <a:srgbClr val="CC0000"/>
                </a:solidFill>
                <a:latin typeface="+mj-lt"/>
              </a:rPr>
              <a:t>studio</a:t>
            </a:r>
            <a:r>
              <a:rPr lang="en-US" sz="1400" i="1" dirty="0">
                <a:solidFill>
                  <a:srgbClr val="CC0000"/>
                </a:solidFill>
                <a:latin typeface="+mj-lt"/>
              </a:rPr>
              <a:t> | pomegranate</a:t>
            </a:r>
          </a:p>
          <a:p>
            <a:endParaRPr lang="en-US" sz="1400" dirty="0">
              <a:solidFill>
                <a:schemeClr val="bg1"/>
              </a:solidFill>
            </a:endParaRPr>
          </a:p>
        </p:txBody>
      </p:sp>
      <p:sp>
        <p:nvSpPr>
          <p:cNvPr id="13" name="Rectangle: Rounded Corners 12">
            <a:extLst>
              <a:ext uri="{FF2B5EF4-FFF2-40B4-BE49-F238E27FC236}">
                <a16:creationId xmlns:a16="http://schemas.microsoft.com/office/drawing/2014/main" id="{6C88AEE7-A92E-4A3F-8E1B-4AE8C30457FC}"/>
              </a:ext>
            </a:extLst>
          </p:cNvPr>
          <p:cNvSpPr/>
          <p:nvPr/>
        </p:nvSpPr>
        <p:spPr>
          <a:xfrm>
            <a:off x="1280774" y="217771"/>
            <a:ext cx="6936581" cy="2191405"/>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2491F9D-EAE1-4C62-AFDB-9B580A31AC73}"/>
              </a:ext>
            </a:extLst>
          </p:cNvPr>
          <p:cNvSpPr/>
          <p:nvPr/>
        </p:nvSpPr>
        <p:spPr>
          <a:xfrm>
            <a:off x="4688001" y="2540446"/>
            <a:ext cx="3487510" cy="3754874"/>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C833574-D490-44F3-828E-469AED8E6E31}"/>
              </a:ext>
            </a:extLst>
          </p:cNvPr>
          <p:cNvSpPr/>
          <p:nvPr/>
        </p:nvSpPr>
        <p:spPr>
          <a:xfrm>
            <a:off x="503464" y="2540446"/>
            <a:ext cx="4019892" cy="4317554"/>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53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49F4467-B178-4163-A622-852032AF3CC4}"/>
              </a:ext>
            </a:extLst>
          </p:cNvPr>
          <p:cNvGrpSpPr/>
          <p:nvPr/>
        </p:nvGrpSpPr>
        <p:grpSpPr>
          <a:xfrm>
            <a:off x="1184278" y="1449912"/>
            <a:ext cx="9059209" cy="914400"/>
            <a:chOff x="1600200" y="627965"/>
            <a:chExt cx="7353284" cy="914400"/>
          </a:xfrm>
        </p:grpSpPr>
        <p:sp>
          <p:nvSpPr>
            <p:cNvPr id="2" name="TextBox 1">
              <a:extLst>
                <a:ext uri="{FF2B5EF4-FFF2-40B4-BE49-F238E27FC236}">
                  <a16:creationId xmlns:a16="http://schemas.microsoft.com/office/drawing/2014/main" id="{65626232-E8E1-4D14-B315-A54AFDADA85F}"/>
                </a:ext>
              </a:extLst>
            </p:cNvPr>
            <p:cNvSpPr txBox="1"/>
            <p:nvPr/>
          </p:nvSpPr>
          <p:spPr>
            <a:xfrm>
              <a:off x="2743200" y="762000"/>
              <a:ext cx="6210284" cy="646331"/>
            </a:xfrm>
            <a:prstGeom prst="rect">
              <a:avLst/>
            </a:prstGeom>
            <a:noFill/>
          </p:spPr>
          <p:txBody>
            <a:bodyPr wrap="square" rtlCol="0">
              <a:spAutoFit/>
            </a:bodyPr>
            <a:lstStyle/>
            <a:p>
              <a:r>
                <a:rPr lang="en-US" sz="3600" dirty="0">
                  <a:solidFill>
                    <a:schemeClr val="bg1"/>
                  </a:solidFill>
                </a:rPr>
                <a:t>Ultra </a:t>
              </a:r>
              <a:r>
                <a:rPr lang="en-US" sz="3600" b="1" dirty="0">
                  <a:solidFill>
                    <a:srgbClr val="C00000"/>
                  </a:solidFill>
                </a:rPr>
                <a:t>fast</a:t>
              </a:r>
              <a:r>
                <a:rPr lang="en-US" sz="3600" dirty="0">
                  <a:solidFill>
                    <a:schemeClr val="bg1"/>
                  </a:solidFill>
                </a:rPr>
                <a:t> installing</a:t>
              </a:r>
            </a:p>
          </p:txBody>
        </p:sp>
        <p:pic>
          <p:nvPicPr>
            <p:cNvPr id="4" name="Graphic 3" descr="End">
              <a:extLst>
                <a:ext uri="{FF2B5EF4-FFF2-40B4-BE49-F238E27FC236}">
                  <a16:creationId xmlns:a16="http://schemas.microsoft.com/office/drawing/2014/main" id="{34CF77C3-78D0-4ABE-B536-1A4F8BFE64A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00200" y="627965"/>
              <a:ext cx="914400" cy="914400"/>
            </a:xfrm>
            <a:prstGeom prst="rect">
              <a:avLst/>
            </a:prstGeom>
          </p:spPr>
        </p:pic>
      </p:grpSp>
      <p:grpSp>
        <p:nvGrpSpPr>
          <p:cNvPr id="24" name="Group 23">
            <a:extLst>
              <a:ext uri="{FF2B5EF4-FFF2-40B4-BE49-F238E27FC236}">
                <a16:creationId xmlns:a16="http://schemas.microsoft.com/office/drawing/2014/main" id="{80FEE776-8411-4A7B-A4BC-582D1C94F471}"/>
              </a:ext>
            </a:extLst>
          </p:cNvPr>
          <p:cNvGrpSpPr/>
          <p:nvPr/>
        </p:nvGrpSpPr>
        <p:grpSpPr>
          <a:xfrm>
            <a:off x="1184279" y="2726947"/>
            <a:ext cx="10044949" cy="914400"/>
            <a:chOff x="1600200" y="1905000"/>
            <a:chExt cx="8153400" cy="914400"/>
          </a:xfrm>
        </p:grpSpPr>
        <p:sp>
          <p:nvSpPr>
            <p:cNvPr id="13" name="TextBox 12">
              <a:extLst>
                <a:ext uri="{FF2B5EF4-FFF2-40B4-BE49-F238E27FC236}">
                  <a16:creationId xmlns:a16="http://schemas.microsoft.com/office/drawing/2014/main" id="{6B2504C1-A695-45C6-802E-67498C5935E1}"/>
                </a:ext>
              </a:extLst>
            </p:cNvPr>
            <p:cNvSpPr txBox="1"/>
            <p:nvPr/>
          </p:nvSpPr>
          <p:spPr>
            <a:xfrm>
              <a:off x="2743200" y="1905000"/>
              <a:ext cx="7010400" cy="646331"/>
            </a:xfrm>
            <a:prstGeom prst="rect">
              <a:avLst/>
            </a:prstGeom>
            <a:noFill/>
          </p:spPr>
          <p:txBody>
            <a:bodyPr wrap="square" rtlCol="0">
              <a:spAutoFit/>
            </a:bodyPr>
            <a:lstStyle/>
            <a:p>
              <a:r>
                <a:rPr lang="en-US" sz="3600" dirty="0">
                  <a:solidFill>
                    <a:schemeClr val="bg1"/>
                  </a:solidFill>
                </a:rPr>
                <a:t>Minimum Human </a:t>
              </a:r>
              <a:r>
                <a:rPr lang="en-US" sz="3600" b="1" dirty="0" err="1">
                  <a:solidFill>
                    <a:srgbClr val="C00000"/>
                  </a:solidFill>
                </a:rPr>
                <a:t>labour</a:t>
              </a:r>
              <a:r>
                <a:rPr lang="en-US" sz="3600" dirty="0">
                  <a:solidFill>
                    <a:schemeClr val="bg1"/>
                  </a:solidFill>
                </a:rPr>
                <a:t> on site</a:t>
              </a:r>
            </a:p>
          </p:txBody>
        </p:sp>
        <p:pic>
          <p:nvPicPr>
            <p:cNvPr id="9" name="Graphic 8" descr="Construction worker">
              <a:extLst>
                <a:ext uri="{FF2B5EF4-FFF2-40B4-BE49-F238E27FC236}">
                  <a16:creationId xmlns:a16="http://schemas.microsoft.com/office/drawing/2014/main" id="{0EE14F78-571D-41FE-841F-0CB21363D04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00200" y="1905000"/>
              <a:ext cx="914400" cy="914400"/>
            </a:xfrm>
            <a:prstGeom prst="rect">
              <a:avLst/>
            </a:prstGeom>
          </p:spPr>
        </p:pic>
      </p:grpSp>
      <p:grpSp>
        <p:nvGrpSpPr>
          <p:cNvPr id="25" name="Group 24">
            <a:extLst>
              <a:ext uri="{FF2B5EF4-FFF2-40B4-BE49-F238E27FC236}">
                <a16:creationId xmlns:a16="http://schemas.microsoft.com/office/drawing/2014/main" id="{E231C3F9-2EA7-496F-B712-62B57DF76B1D}"/>
              </a:ext>
            </a:extLst>
          </p:cNvPr>
          <p:cNvGrpSpPr/>
          <p:nvPr/>
        </p:nvGrpSpPr>
        <p:grpSpPr>
          <a:xfrm>
            <a:off x="1184278" y="3869947"/>
            <a:ext cx="10232705" cy="1631216"/>
            <a:chOff x="1600200" y="3048000"/>
            <a:chExt cx="8305800" cy="1631216"/>
          </a:xfrm>
        </p:grpSpPr>
        <p:sp>
          <p:nvSpPr>
            <p:cNvPr id="15" name="TextBox 14">
              <a:extLst>
                <a:ext uri="{FF2B5EF4-FFF2-40B4-BE49-F238E27FC236}">
                  <a16:creationId xmlns:a16="http://schemas.microsoft.com/office/drawing/2014/main" id="{F45A7D2E-9B0E-4186-82E1-D3EF4032DBE9}"/>
                </a:ext>
              </a:extLst>
            </p:cNvPr>
            <p:cNvSpPr txBox="1"/>
            <p:nvPr/>
          </p:nvSpPr>
          <p:spPr>
            <a:xfrm>
              <a:off x="2743200" y="3048000"/>
              <a:ext cx="7162800" cy="1631216"/>
            </a:xfrm>
            <a:prstGeom prst="rect">
              <a:avLst/>
            </a:prstGeom>
            <a:noFill/>
          </p:spPr>
          <p:txBody>
            <a:bodyPr wrap="square" rtlCol="0">
              <a:spAutoFit/>
            </a:bodyPr>
            <a:lstStyle/>
            <a:p>
              <a:r>
                <a:rPr lang="en-US" sz="3600" dirty="0">
                  <a:solidFill>
                    <a:schemeClr val="bg1"/>
                  </a:solidFill>
                </a:rPr>
                <a:t>Highly </a:t>
              </a:r>
              <a:r>
                <a:rPr lang="en-US" sz="3600" b="1" dirty="0">
                  <a:solidFill>
                    <a:srgbClr val="C00000"/>
                  </a:solidFill>
                </a:rPr>
                <a:t>Customizable, Modifiable, Relocatable </a:t>
              </a:r>
            </a:p>
            <a:p>
              <a:r>
                <a:rPr lang="en-US" sz="2800" i="1" dirty="0">
                  <a:solidFill>
                    <a:schemeClr val="bg1"/>
                  </a:solidFill>
                </a:rPr>
                <a:t>in future as per requirements</a:t>
              </a:r>
              <a:endParaRPr lang="en-US" sz="3600" i="1" dirty="0">
                <a:solidFill>
                  <a:schemeClr val="bg1"/>
                </a:solidFill>
              </a:endParaRPr>
            </a:p>
          </p:txBody>
        </p:sp>
        <p:pic>
          <p:nvPicPr>
            <p:cNvPr id="19" name="Graphic 18" descr="Gymnast: Floor routine">
              <a:extLst>
                <a:ext uri="{FF2B5EF4-FFF2-40B4-BE49-F238E27FC236}">
                  <a16:creationId xmlns:a16="http://schemas.microsoft.com/office/drawing/2014/main" id="{97F1390B-2A5E-4530-93E5-BBBEA59714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00200" y="3190964"/>
              <a:ext cx="914400" cy="914400"/>
            </a:xfrm>
            <a:prstGeom prst="rect">
              <a:avLst/>
            </a:prstGeom>
          </p:spPr>
        </p:pic>
      </p:grpSp>
      <p:grpSp>
        <p:nvGrpSpPr>
          <p:cNvPr id="26" name="Group 25">
            <a:extLst>
              <a:ext uri="{FF2B5EF4-FFF2-40B4-BE49-F238E27FC236}">
                <a16:creationId xmlns:a16="http://schemas.microsoft.com/office/drawing/2014/main" id="{380704F2-B5AA-4677-ACC3-5DF214990AC6}"/>
              </a:ext>
            </a:extLst>
          </p:cNvPr>
          <p:cNvGrpSpPr/>
          <p:nvPr/>
        </p:nvGrpSpPr>
        <p:grpSpPr>
          <a:xfrm>
            <a:off x="1171578" y="5132258"/>
            <a:ext cx="7150377" cy="914400"/>
            <a:chOff x="1587500" y="4489629"/>
            <a:chExt cx="5803900" cy="914400"/>
          </a:xfrm>
        </p:grpSpPr>
        <p:sp>
          <p:nvSpPr>
            <p:cNvPr id="17" name="TextBox 16">
              <a:extLst>
                <a:ext uri="{FF2B5EF4-FFF2-40B4-BE49-F238E27FC236}">
                  <a16:creationId xmlns:a16="http://schemas.microsoft.com/office/drawing/2014/main" id="{A7A36D65-82E1-483B-9314-909F13BBC5A4}"/>
                </a:ext>
              </a:extLst>
            </p:cNvPr>
            <p:cNvSpPr txBox="1"/>
            <p:nvPr/>
          </p:nvSpPr>
          <p:spPr>
            <a:xfrm>
              <a:off x="2743200" y="4621887"/>
              <a:ext cx="4648200" cy="646331"/>
            </a:xfrm>
            <a:prstGeom prst="rect">
              <a:avLst/>
            </a:prstGeom>
            <a:noFill/>
          </p:spPr>
          <p:txBody>
            <a:bodyPr wrap="square" rtlCol="0">
              <a:spAutoFit/>
            </a:bodyPr>
            <a:lstStyle/>
            <a:p>
              <a:r>
                <a:rPr lang="en-US" sz="3600" dirty="0">
                  <a:solidFill>
                    <a:schemeClr val="bg1"/>
                  </a:solidFill>
                </a:rPr>
                <a:t>Very </a:t>
              </a:r>
              <a:r>
                <a:rPr lang="en-US" sz="3600" b="1" dirty="0">
                  <a:solidFill>
                    <a:srgbClr val="C00000"/>
                  </a:solidFill>
                </a:rPr>
                <a:t>economic</a:t>
              </a:r>
              <a:r>
                <a:rPr lang="en-US" sz="3600" dirty="0">
                  <a:solidFill>
                    <a:schemeClr val="bg1"/>
                  </a:solidFill>
                </a:rPr>
                <a:t> pricing</a:t>
              </a:r>
            </a:p>
          </p:txBody>
        </p:sp>
        <p:pic>
          <p:nvPicPr>
            <p:cNvPr id="22" name="Graphic 21" descr="Piggy Bank">
              <a:extLst>
                <a:ext uri="{FF2B5EF4-FFF2-40B4-BE49-F238E27FC236}">
                  <a16:creationId xmlns:a16="http://schemas.microsoft.com/office/drawing/2014/main" id="{9F17D6DF-E422-4E72-BF7A-F371F1B56CC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87500" y="4489629"/>
              <a:ext cx="914400" cy="914400"/>
            </a:xfrm>
            <a:prstGeom prst="rect">
              <a:avLst/>
            </a:prstGeom>
          </p:spPr>
        </p:pic>
      </p:grpSp>
      <p:grpSp>
        <p:nvGrpSpPr>
          <p:cNvPr id="30" name="Group 29">
            <a:extLst>
              <a:ext uri="{FF2B5EF4-FFF2-40B4-BE49-F238E27FC236}">
                <a16:creationId xmlns:a16="http://schemas.microsoft.com/office/drawing/2014/main" id="{1302E96B-70B5-41EA-8D76-DF822AB9DA2B}"/>
              </a:ext>
            </a:extLst>
          </p:cNvPr>
          <p:cNvGrpSpPr/>
          <p:nvPr/>
        </p:nvGrpSpPr>
        <p:grpSpPr>
          <a:xfrm>
            <a:off x="9296400" y="561591"/>
            <a:ext cx="2107883" cy="1419609"/>
            <a:chOff x="8010139" y="335927"/>
            <a:chExt cx="3296422" cy="2223968"/>
          </a:xfrm>
        </p:grpSpPr>
        <p:pic>
          <p:nvPicPr>
            <p:cNvPr id="27" name="Picture 26" descr="A close up of a logo&#10;&#10;Description automatically generated">
              <a:extLst>
                <a:ext uri="{FF2B5EF4-FFF2-40B4-BE49-F238E27FC236}">
                  <a16:creationId xmlns:a16="http://schemas.microsoft.com/office/drawing/2014/main" id="{7330C46B-50EA-4F61-999F-631BF8368D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10139" y="898420"/>
              <a:ext cx="2877322" cy="1661475"/>
            </a:xfrm>
            <a:prstGeom prst="rect">
              <a:avLst/>
            </a:prstGeom>
          </p:spPr>
        </p:pic>
        <p:pic>
          <p:nvPicPr>
            <p:cNvPr id="29" name="Picture 28" descr="A picture containing drawing, sign&#10;&#10;Description automatically generated">
              <a:extLst>
                <a:ext uri="{FF2B5EF4-FFF2-40B4-BE49-F238E27FC236}">
                  <a16:creationId xmlns:a16="http://schemas.microsoft.com/office/drawing/2014/main" id="{AEDA3B67-8B85-42A5-ABBA-9D25A9CDAF8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25581" y="335927"/>
              <a:ext cx="1080980" cy="1073773"/>
            </a:xfrm>
            <a:prstGeom prst="rect">
              <a:avLst/>
            </a:prstGeom>
          </p:spPr>
        </p:pic>
      </p:grpSp>
    </p:spTree>
    <p:extLst>
      <p:ext uri="{BB962C8B-B14F-4D97-AF65-F5344CB8AC3E}">
        <p14:creationId xmlns:p14="http://schemas.microsoft.com/office/powerpoint/2010/main" val="17668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B3CDF4-21EA-485C-8BF8-A69759B120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2601" y="622154"/>
            <a:ext cx="7448108" cy="3459051"/>
          </a:xfrm>
          <a:prstGeom prst="rect">
            <a:avLst/>
          </a:prstGeom>
        </p:spPr>
      </p:pic>
      <p:grpSp>
        <p:nvGrpSpPr>
          <p:cNvPr id="12" name="Group 11">
            <a:extLst>
              <a:ext uri="{FF2B5EF4-FFF2-40B4-BE49-F238E27FC236}">
                <a16:creationId xmlns:a16="http://schemas.microsoft.com/office/drawing/2014/main" id="{64D8FB8B-3569-47A8-94E2-76B1C7640DF9}"/>
              </a:ext>
            </a:extLst>
          </p:cNvPr>
          <p:cNvGrpSpPr/>
          <p:nvPr/>
        </p:nvGrpSpPr>
        <p:grpSpPr>
          <a:xfrm>
            <a:off x="9613601" y="730884"/>
            <a:ext cx="2107883" cy="1419609"/>
            <a:chOff x="8010139" y="335927"/>
            <a:chExt cx="3296422" cy="2223968"/>
          </a:xfrm>
        </p:grpSpPr>
        <p:pic>
          <p:nvPicPr>
            <p:cNvPr id="16" name="Picture 15" descr="A close up of a logo&#10;&#10;Description automatically generated">
              <a:extLst>
                <a:ext uri="{FF2B5EF4-FFF2-40B4-BE49-F238E27FC236}">
                  <a16:creationId xmlns:a16="http://schemas.microsoft.com/office/drawing/2014/main" id="{67C10505-0440-4973-AC0C-B8A4C70C2C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0139" y="898420"/>
              <a:ext cx="2877322" cy="1661475"/>
            </a:xfrm>
            <a:prstGeom prst="rect">
              <a:avLst/>
            </a:prstGeom>
          </p:spPr>
        </p:pic>
        <p:pic>
          <p:nvPicPr>
            <p:cNvPr id="17" name="Picture 16" descr="A picture containing drawing, sign&#10;&#10;Description automatically generated">
              <a:extLst>
                <a:ext uri="{FF2B5EF4-FFF2-40B4-BE49-F238E27FC236}">
                  <a16:creationId xmlns:a16="http://schemas.microsoft.com/office/drawing/2014/main" id="{3D1B1053-A880-44E8-A513-74056EF86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5581" y="335927"/>
              <a:ext cx="1080980" cy="1073773"/>
            </a:xfrm>
            <a:prstGeom prst="rect">
              <a:avLst/>
            </a:prstGeom>
          </p:spPr>
        </p:pic>
      </p:grpSp>
      <p:pic>
        <p:nvPicPr>
          <p:cNvPr id="8" name="Picture 7">
            <a:extLst>
              <a:ext uri="{FF2B5EF4-FFF2-40B4-BE49-F238E27FC236}">
                <a16:creationId xmlns:a16="http://schemas.microsoft.com/office/drawing/2014/main" id="{AC312808-92E0-4522-BBDC-EC5DB5F00E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7475111" y="2935520"/>
            <a:ext cx="3021620" cy="2014413"/>
          </a:xfrm>
          <a:prstGeom prst="rect">
            <a:avLst/>
          </a:prstGeom>
        </p:spPr>
      </p:pic>
      <p:sp>
        <p:nvSpPr>
          <p:cNvPr id="18" name="TextBox 17">
            <a:extLst>
              <a:ext uri="{FF2B5EF4-FFF2-40B4-BE49-F238E27FC236}">
                <a16:creationId xmlns:a16="http://schemas.microsoft.com/office/drawing/2014/main" id="{B5E810F0-9D6E-42BA-8BDB-5656B82AEE17}"/>
              </a:ext>
            </a:extLst>
          </p:cNvPr>
          <p:cNvSpPr txBox="1"/>
          <p:nvPr/>
        </p:nvSpPr>
        <p:spPr>
          <a:xfrm>
            <a:off x="3905694" y="4165841"/>
            <a:ext cx="3810000" cy="1754326"/>
          </a:xfrm>
          <a:prstGeom prst="rect">
            <a:avLst/>
          </a:prstGeom>
          <a:noFill/>
        </p:spPr>
        <p:txBody>
          <a:bodyPr wrap="square" rtlCol="0">
            <a:spAutoFit/>
          </a:bodyPr>
          <a:lstStyle/>
          <a:p>
            <a:pPr algn="r"/>
            <a:r>
              <a:rPr lang="en-US" dirty="0">
                <a:solidFill>
                  <a:srgbClr val="C00000"/>
                </a:solidFill>
              </a:rPr>
              <a:t>9811204811</a:t>
            </a:r>
          </a:p>
          <a:p>
            <a:pPr algn="r"/>
            <a:r>
              <a:rPr lang="en-US" dirty="0">
                <a:solidFill>
                  <a:srgbClr val="C00000"/>
                </a:solidFill>
              </a:rPr>
              <a:t>9999001967</a:t>
            </a:r>
          </a:p>
          <a:p>
            <a:pPr algn="r"/>
            <a:r>
              <a:rPr lang="en-US" dirty="0">
                <a:solidFill>
                  <a:srgbClr val="C00000"/>
                </a:solidFill>
                <a:hlinkClick r:id="rId6">
                  <a:extLst>
                    <a:ext uri="{A12FA001-AC4F-418D-AE19-62706E023703}">
                      <ahyp:hlinkClr xmlns:ahyp="http://schemas.microsoft.com/office/drawing/2018/hyperlinkcolor" val="tx"/>
                    </a:ext>
                  </a:extLst>
                </a:hlinkClick>
              </a:rPr>
              <a:t>amit@iqubx.com</a:t>
            </a:r>
            <a:endParaRPr lang="en-US" dirty="0">
              <a:solidFill>
                <a:srgbClr val="C00000"/>
              </a:solidFill>
            </a:endParaRPr>
          </a:p>
          <a:p>
            <a:pPr algn="r"/>
            <a:r>
              <a:rPr lang="en-US" dirty="0">
                <a:solidFill>
                  <a:srgbClr val="C00000"/>
                </a:solidFill>
                <a:hlinkClick r:id="rId7"/>
              </a:rPr>
              <a:t>www.linkedin.com/in/amitgarg-iqubx</a:t>
            </a:r>
            <a:endParaRPr lang="en-US" dirty="0">
              <a:solidFill>
                <a:srgbClr val="C00000"/>
              </a:solidFill>
            </a:endParaRPr>
          </a:p>
          <a:p>
            <a:pPr algn="r"/>
            <a:r>
              <a:rPr lang="en-US" dirty="0">
                <a:solidFill>
                  <a:srgbClr val="C00000"/>
                </a:solidFill>
                <a:hlinkClick r:id="rId8"/>
              </a:rPr>
              <a:t>https://www.facebook.com/iqubx/</a:t>
            </a:r>
            <a:endParaRPr lang="en-US" dirty="0">
              <a:solidFill>
                <a:srgbClr val="C00000"/>
              </a:solidFill>
            </a:endParaRPr>
          </a:p>
          <a:p>
            <a:pPr algn="r"/>
            <a:endParaRPr lang="en-US" dirty="0">
              <a:solidFill>
                <a:srgbClr val="C00000"/>
              </a:solidFill>
            </a:endParaRPr>
          </a:p>
        </p:txBody>
      </p:sp>
      <p:sp>
        <p:nvSpPr>
          <p:cNvPr id="19" name="Title 1">
            <a:extLst>
              <a:ext uri="{FF2B5EF4-FFF2-40B4-BE49-F238E27FC236}">
                <a16:creationId xmlns:a16="http://schemas.microsoft.com/office/drawing/2014/main" id="{6B96CB86-9E6A-429F-A43C-9DB4CDAE2E24}"/>
              </a:ext>
            </a:extLst>
          </p:cNvPr>
          <p:cNvSpPr txBox="1">
            <a:spLocks/>
          </p:cNvSpPr>
          <p:nvPr/>
        </p:nvSpPr>
        <p:spPr>
          <a:xfrm>
            <a:off x="2114994" y="5509967"/>
            <a:ext cx="7391400" cy="762000"/>
          </a:xfrm>
          <a:prstGeom prst="rect">
            <a:avLst/>
          </a:prstGeom>
          <a:no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cap="none" dirty="0">
                <a:ln w="0"/>
                <a:solidFill>
                  <a:schemeClr val="accent6">
                    <a:lumMod val="75000"/>
                  </a:schemeClr>
                </a:solidFill>
                <a:effectLst>
                  <a:outerShdw blurRad="50800" dist="38100" dir="18900000" algn="bl" rotWithShape="0">
                    <a:prstClr val="black">
                      <a:alpha val="40000"/>
                    </a:prstClr>
                  </a:outerShdw>
                </a:effectLst>
                <a:latin typeface="Univers Condensed" panose="020B0506020202050204" pitchFamily="34" charset="0"/>
              </a:rPr>
              <a:t>www.iqubx.com</a:t>
            </a:r>
            <a:endParaRPr lang="en-US" sz="7200" b="1" dirty="0">
              <a:solidFill>
                <a:schemeClr val="accent6">
                  <a:lumMod val="75000"/>
                </a:schemeClr>
              </a:solidFill>
              <a:effectLst>
                <a:outerShdw blurRad="50800" dist="38100" dir="18900000" algn="bl" rotWithShape="0">
                  <a:prstClr val="black">
                    <a:alpha val="40000"/>
                  </a:prstClr>
                </a:outerShdw>
              </a:effectLst>
              <a:latin typeface="+mn-lt"/>
            </a:endParaRPr>
          </a:p>
        </p:txBody>
      </p:sp>
      <p:grpSp>
        <p:nvGrpSpPr>
          <p:cNvPr id="10" name="Group 9">
            <a:extLst>
              <a:ext uri="{FF2B5EF4-FFF2-40B4-BE49-F238E27FC236}">
                <a16:creationId xmlns:a16="http://schemas.microsoft.com/office/drawing/2014/main" id="{5D1DD1A3-F7A1-45EF-9498-EA990EB31A1F}"/>
              </a:ext>
            </a:extLst>
          </p:cNvPr>
          <p:cNvGrpSpPr/>
          <p:nvPr/>
        </p:nvGrpSpPr>
        <p:grpSpPr>
          <a:xfrm>
            <a:off x="921493" y="4472720"/>
            <a:ext cx="2209800" cy="2091898"/>
            <a:chOff x="705669" y="4476762"/>
            <a:chExt cx="2209800" cy="2091898"/>
          </a:xfrm>
        </p:grpSpPr>
        <p:pic>
          <p:nvPicPr>
            <p:cNvPr id="11" name="Graphic 10" descr="Connections">
              <a:extLst>
                <a:ext uri="{FF2B5EF4-FFF2-40B4-BE49-F238E27FC236}">
                  <a16:creationId xmlns:a16="http://schemas.microsoft.com/office/drawing/2014/main" id="{BDEB51EE-EF76-4FCA-9EB0-FF29336824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0569" y="4756955"/>
              <a:ext cx="958045" cy="958045"/>
            </a:xfrm>
            <a:prstGeom prst="rect">
              <a:avLst/>
            </a:prstGeom>
          </p:spPr>
        </p:pic>
        <p:sp>
          <p:nvSpPr>
            <p:cNvPr id="13" name="TextBox 12">
              <a:extLst>
                <a:ext uri="{FF2B5EF4-FFF2-40B4-BE49-F238E27FC236}">
                  <a16:creationId xmlns:a16="http://schemas.microsoft.com/office/drawing/2014/main" id="{62285A7B-81D6-4FB1-9F94-D5E03638F4EC}"/>
                </a:ext>
              </a:extLst>
            </p:cNvPr>
            <p:cNvSpPr txBox="1"/>
            <p:nvPr/>
          </p:nvSpPr>
          <p:spPr>
            <a:xfrm>
              <a:off x="819969" y="5604301"/>
              <a:ext cx="1981200" cy="830997"/>
            </a:xfrm>
            <a:prstGeom prst="rect">
              <a:avLst/>
            </a:prstGeom>
            <a:noFill/>
          </p:spPr>
          <p:txBody>
            <a:bodyPr wrap="square" rtlCol="0">
              <a:spAutoFit/>
            </a:bodyPr>
            <a:lstStyle/>
            <a:p>
              <a:r>
                <a:rPr lang="en-US" sz="1200" b="1" dirty="0">
                  <a:solidFill>
                    <a:srgbClr val="C00000"/>
                  </a:solidFill>
                </a:rPr>
                <a:t>Call us for any inquiries</a:t>
              </a:r>
            </a:p>
            <a:p>
              <a:r>
                <a:rPr lang="en-US" sz="1200" b="1" dirty="0">
                  <a:solidFill>
                    <a:srgbClr val="C00000"/>
                  </a:solidFill>
                </a:rPr>
                <a:t>Please connect on </a:t>
              </a:r>
              <a:r>
                <a:rPr lang="en-US" sz="1200" b="1" dirty="0" err="1">
                  <a:solidFill>
                    <a:srgbClr val="C00000"/>
                  </a:solidFill>
                </a:rPr>
                <a:t>linkedin</a:t>
              </a:r>
              <a:endParaRPr lang="en-US" sz="1200" b="1" dirty="0">
                <a:solidFill>
                  <a:srgbClr val="C00000"/>
                </a:solidFill>
              </a:endParaRPr>
            </a:p>
            <a:p>
              <a:r>
                <a:rPr lang="en-US" sz="1200" b="1" dirty="0">
                  <a:solidFill>
                    <a:srgbClr val="C00000"/>
                  </a:solidFill>
                </a:rPr>
                <a:t>Like our </a:t>
              </a:r>
              <a:r>
                <a:rPr lang="en-US" sz="1200" b="1" dirty="0" err="1">
                  <a:solidFill>
                    <a:srgbClr val="C00000"/>
                  </a:solidFill>
                </a:rPr>
                <a:t>facebook</a:t>
              </a:r>
              <a:r>
                <a:rPr lang="en-US" sz="1200" b="1" dirty="0">
                  <a:solidFill>
                    <a:srgbClr val="C00000"/>
                  </a:solidFill>
                </a:rPr>
                <a:t> page</a:t>
              </a:r>
            </a:p>
            <a:p>
              <a:r>
                <a:rPr lang="en-US" sz="1200" b="1" dirty="0">
                  <a:solidFill>
                    <a:srgbClr val="C00000"/>
                  </a:solidFill>
                </a:rPr>
                <a:t>Visit our website</a:t>
              </a:r>
            </a:p>
          </p:txBody>
        </p:sp>
        <p:sp>
          <p:nvSpPr>
            <p:cNvPr id="14" name="Rectangle: Folded Corner 13">
              <a:extLst>
                <a:ext uri="{FF2B5EF4-FFF2-40B4-BE49-F238E27FC236}">
                  <a16:creationId xmlns:a16="http://schemas.microsoft.com/office/drawing/2014/main" id="{79B067AB-82B8-4A65-8E75-69D83B22F800}"/>
                </a:ext>
              </a:extLst>
            </p:cNvPr>
            <p:cNvSpPr/>
            <p:nvPr/>
          </p:nvSpPr>
          <p:spPr>
            <a:xfrm>
              <a:off x="705669" y="4476762"/>
              <a:ext cx="2209800" cy="2091898"/>
            </a:xfrm>
            <a:prstGeom prst="foldedCorne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4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302E96B-70B5-41EA-8D76-DF822AB9DA2B}"/>
              </a:ext>
            </a:extLst>
          </p:cNvPr>
          <p:cNvGrpSpPr/>
          <p:nvPr/>
        </p:nvGrpSpPr>
        <p:grpSpPr>
          <a:xfrm>
            <a:off x="9296400" y="561591"/>
            <a:ext cx="2107883" cy="1419609"/>
            <a:chOff x="8010139" y="335927"/>
            <a:chExt cx="3296422" cy="2223968"/>
          </a:xfrm>
        </p:grpSpPr>
        <p:pic>
          <p:nvPicPr>
            <p:cNvPr id="27" name="Picture 26" descr="A close up of a logo&#10;&#10;Description automatically generated">
              <a:extLst>
                <a:ext uri="{FF2B5EF4-FFF2-40B4-BE49-F238E27FC236}">
                  <a16:creationId xmlns:a16="http://schemas.microsoft.com/office/drawing/2014/main" id="{7330C46B-50EA-4F61-999F-631BF8368D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0139" y="898420"/>
              <a:ext cx="2877322" cy="1661475"/>
            </a:xfrm>
            <a:prstGeom prst="rect">
              <a:avLst/>
            </a:prstGeom>
          </p:spPr>
        </p:pic>
        <p:pic>
          <p:nvPicPr>
            <p:cNvPr id="29" name="Picture 28" descr="A picture containing drawing, sign&#10;&#10;Description automatically generated">
              <a:extLst>
                <a:ext uri="{FF2B5EF4-FFF2-40B4-BE49-F238E27FC236}">
                  <a16:creationId xmlns:a16="http://schemas.microsoft.com/office/drawing/2014/main" id="{AEDA3B67-8B85-42A5-ABBA-9D25A9CDA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5581" y="335927"/>
              <a:ext cx="1080980" cy="1073773"/>
            </a:xfrm>
            <a:prstGeom prst="rect">
              <a:avLst/>
            </a:prstGeom>
          </p:spPr>
        </p:pic>
      </p:grpSp>
      <p:pic>
        <p:nvPicPr>
          <p:cNvPr id="16" name="Picture 15" descr="Interior designers discussing blueprints hanging in office">
            <a:extLst>
              <a:ext uri="{FF2B5EF4-FFF2-40B4-BE49-F238E27FC236}">
                <a16:creationId xmlns:a16="http://schemas.microsoft.com/office/drawing/2014/main" id="{061B917C-5874-4B98-9E7B-F3A107ED4F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898605"/>
            <a:ext cx="3433084" cy="2288164"/>
          </a:xfrm>
          <a:prstGeom prst="rect">
            <a:avLst/>
          </a:prstGeom>
        </p:spPr>
      </p:pic>
      <p:sp>
        <p:nvSpPr>
          <p:cNvPr id="21" name="TextBox 20">
            <a:extLst>
              <a:ext uri="{FF2B5EF4-FFF2-40B4-BE49-F238E27FC236}">
                <a16:creationId xmlns:a16="http://schemas.microsoft.com/office/drawing/2014/main" id="{882BBD08-3C54-4D46-815B-365ACD13FF2E}"/>
              </a:ext>
            </a:extLst>
          </p:cNvPr>
          <p:cNvSpPr txBox="1"/>
          <p:nvPr/>
        </p:nvSpPr>
        <p:spPr>
          <a:xfrm>
            <a:off x="4160301" y="565945"/>
            <a:ext cx="3871397"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000" dirty="0">
                <a:solidFill>
                  <a:srgbClr val="C00000"/>
                </a:solidFill>
                <a:latin typeface="Bodoni MT Condensed" panose="02070606080606020203" pitchFamily="18" charset="0"/>
              </a:rPr>
              <a:t>Architects &amp; designers</a:t>
            </a:r>
            <a:endParaRPr lang="en-US" sz="4000" dirty="0">
              <a:solidFill>
                <a:srgbClr val="C00000"/>
              </a:solidFill>
            </a:endParaRPr>
          </a:p>
        </p:txBody>
      </p:sp>
      <p:pic>
        <p:nvPicPr>
          <p:cNvPr id="12" name="Picture 11" descr="Engineers with digital tablet and projected plans">
            <a:extLst>
              <a:ext uri="{FF2B5EF4-FFF2-40B4-BE49-F238E27FC236}">
                <a16:creationId xmlns:a16="http://schemas.microsoft.com/office/drawing/2014/main" id="{36499742-F4DF-4504-90CD-66FE7C1B68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8858" y="2559351"/>
            <a:ext cx="3641374" cy="2430547"/>
          </a:xfrm>
          <a:prstGeom prst="rect">
            <a:avLst/>
          </a:prstGeom>
        </p:spPr>
      </p:pic>
      <p:sp>
        <p:nvSpPr>
          <p:cNvPr id="32" name="TextBox 31">
            <a:extLst>
              <a:ext uri="{FF2B5EF4-FFF2-40B4-BE49-F238E27FC236}">
                <a16:creationId xmlns:a16="http://schemas.microsoft.com/office/drawing/2014/main" id="{CE3EFF72-3100-4102-93C7-F1CD51D5A20F}"/>
              </a:ext>
            </a:extLst>
          </p:cNvPr>
          <p:cNvSpPr txBox="1"/>
          <p:nvPr/>
        </p:nvSpPr>
        <p:spPr>
          <a:xfrm>
            <a:off x="2770483" y="4989898"/>
            <a:ext cx="2291363"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000" dirty="0">
                <a:solidFill>
                  <a:srgbClr val="C00000"/>
                </a:solidFill>
                <a:latin typeface="Bodoni MT Condensed" panose="02070606080606020203" pitchFamily="18" charset="0"/>
              </a:rPr>
              <a:t>Contractors</a:t>
            </a:r>
            <a:endParaRPr lang="en-US" sz="4000" dirty="0">
              <a:solidFill>
                <a:srgbClr val="C00000"/>
              </a:solidFill>
            </a:endParaRPr>
          </a:p>
        </p:txBody>
      </p:sp>
      <p:pic>
        <p:nvPicPr>
          <p:cNvPr id="20" name="Picture 19" descr="Smiling woman holding file folder at the office">
            <a:extLst>
              <a:ext uri="{FF2B5EF4-FFF2-40B4-BE49-F238E27FC236}">
                <a16:creationId xmlns:a16="http://schemas.microsoft.com/office/drawing/2014/main" id="{CC774CD9-DE2A-4EDB-B921-287EE4E158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8603" y="3581413"/>
            <a:ext cx="3530936" cy="2356831"/>
          </a:xfrm>
          <a:prstGeom prst="rect">
            <a:avLst/>
          </a:prstGeom>
        </p:spPr>
      </p:pic>
      <p:sp>
        <p:nvSpPr>
          <p:cNvPr id="34" name="TextBox 33">
            <a:extLst>
              <a:ext uri="{FF2B5EF4-FFF2-40B4-BE49-F238E27FC236}">
                <a16:creationId xmlns:a16="http://schemas.microsoft.com/office/drawing/2014/main" id="{B601BA8C-24FD-4D29-9AA6-6610CB45D27E}"/>
              </a:ext>
            </a:extLst>
          </p:cNvPr>
          <p:cNvSpPr txBox="1"/>
          <p:nvPr/>
        </p:nvSpPr>
        <p:spPr>
          <a:xfrm>
            <a:off x="9296400" y="3124908"/>
            <a:ext cx="2291363" cy="60818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000" dirty="0">
                <a:solidFill>
                  <a:srgbClr val="C00000"/>
                </a:solidFill>
                <a:latin typeface="Bodoni MT Condensed" panose="02070606080606020203" pitchFamily="18" charset="0"/>
              </a:rPr>
              <a:t>End Users</a:t>
            </a:r>
            <a:endParaRPr lang="en-US" sz="4000" dirty="0">
              <a:solidFill>
                <a:srgbClr val="C00000"/>
              </a:solidFill>
            </a:endParaRPr>
          </a:p>
        </p:txBody>
      </p:sp>
      <p:sp>
        <p:nvSpPr>
          <p:cNvPr id="40" name="TextBox 39">
            <a:extLst>
              <a:ext uri="{FF2B5EF4-FFF2-40B4-BE49-F238E27FC236}">
                <a16:creationId xmlns:a16="http://schemas.microsoft.com/office/drawing/2014/main" id="{AE9356B5-1E45-4594-9551-AF4412BFCD15}"/>
              </a:ext>
            </a:extLst>
          </p:cNvPr>
          <p:cNvSpPr txBox="1"/>
          <p:nvPr/>
        </p:nvSpPr>
        <p:spPr>
          <a:xfrm>
            <a:off x="9296400" y="3733091"/>
            <a:ext cx="2565564" cy="1631216"/>
          </a:xfrm>
          <a:prstGeom prst="rect">
            <a:avLst/>
          </a:prstGeom>
          <a:noFill/>
        </p:spPr>
        <p:txBody>
          <a:bodyPr wrap="square" rtlCol="0">
            <a:spAutoFit/>
          </a:bodyPr>
          <a:lstStyle/>
          <a:p>
            <a:r>
              <a:rPr lang="en-US" sz="2000" dirty="0">
                <a:solidFill>
                  <a:schemeClr val="bg1">
                    <a:lumMod val="50000"/>
                    <a:lumOff val="50000"/>
                  </a:schemeClr>
                </a:solidFill>
              </a:rPr>
              <a:t>Highly customizable for better product-user fit and changeable as per future requirements</a:t>
            </a:r>
          </a:p>
        </p:txBody>
      </p:sp>
      <p:sp>
        <p:nvSpPr>
          <p:cNvPr id="41" name="TextBox 40">
            <a:extLst>
              <a:ext uri="{FF2B5EF4-FFF2-40B4-BE49-F238E27FC236}">
                <a16:creationId xmlns:a16="http://schemas.microsoft.com/office/drawing/2014/main" id="{D6E4F86A-38C9-476E-8AD1-726BED03B023}"/>
              </a:ext>
            </a:extLst>
          </p:cNvPr>
          <p:cNvSpPr txBox="1"/>
          <p:nvPr/>
        </p:nvSpPr>
        <p:spPr>
          <a:xfrm>
            <a:off x="4249545" y="1218129"/>
            <a:ext cx="3641374" cy="1015663"/>
          </a:xfrm>
          <a:prstGeom prst="rect">
            <a:avLst/>
          </a:prstGeom>
          <a:noFill/>
        </p:spPr>
        <p:txBody>
          <a:bodyPr wrap="square" rtlCol="0">
            <a:spAutoFit/>
          </a:bodyPr>
          <a:lstStyle/>
          <a:p>
            <a:r>
              <a:rPr lang="en-US" sz="2000" dirty="0">
                <a:solidFill>
                  <a:schemeClr val="bg1">
                    <a:lumMod val="50000"/>
                    <a:lumOff val="50000"/>
                  </a:schemeClr>
                </a:solidFill>
              </a:rPr>
              <a:t>Flexible in design for unique aesthetic expression of architects &amp; designers</a:t>
            </a:r>
          </a:p>
        </p:txBody>
      </p:sp>
      <p:sp>
        <p:nvSpPr>
          <p:cNvPr id="42" name="TextBox 41">
            <a:extLst>
              <a:ext uri="{FF2B5EF4-FFF2-40B4-BE49-F238E27FC236}">
                <a16:creationId xmlns:a16="http://schemas.microsoft.com/office/drawing/2014/main" id="{2A62766E-B676-48D2-B06A-A0107ACF5026}"/>
              </a:ext>
            </a:extLst>
          </p:cNvPr>
          <p:cNvSpPr txBox="1"/>
          <p:nvPr/>
        </p:nvSpPr>
        <p:spPr>
          <a:xfrm>
            <a:off x="762000" y="5522745"/>
            <a:ext cx="3803090" cy="707886"/>
          </a:xfrm>
          <a:prstGeom prst="rect">
            <a:avLst/>
          </a:prstGeom>
          <a:noFill/>
        </p:spPr>
        <p:txBody>
          <a:bodyPr wrap="square" rtlCol="0">
            <a:spAutoFit/>
          </a:bodyPr>
          <a:lstStyle/>
          <a:p>
            <a:pPr algn="r"/>
            <a:r>
              <a:rPr lang="en-US" sz="2000" dirty="0">
                <a:solidFill>
                  <a:schemeClr val="bg1">
                    <a:lumMod val="50000"/>
                    <a:lumOff val="50000"/>
                  </a:schemeClr>
                </a:solidFill>
              </a:rPr>
              <a:t>Reduce time from many weeks to days with minimum </a:t>
            </a:r>
            <a:r>
              <a:rPr lang="en-US" sz="2000" dirty="0" err="1">
                <a:solidFill>
                  <a:schemeClr val="bg1">
                    <a:lumMod val="50000"/>
                    <a:lumOff val="50000"/>
                  </a:schemeClr>
                </a:solidFill>
              </a:rPr>
              <a:t>labour</a:t>
            </a:r>
            <a:endParaRPr lang="en-US" sz="2000" dirty="0">
              <a:solidFill>
                <a:schemeClr val="bg1">
                  <a:lumMod val="50000"/>
                  <a:lumOff val="50000"/>
                </a:schemeClr>
              </a:solidFill>
            </a:endParaRPr>
          </a:p>
        </p:txBody>
      </p:sp>
    </p:spTree>
    <p:extLst>
      <p:ext uri="{BB962C8B-B14F-4D97-AF65-F5344CB8AC3E}">
        <p14:creationId xmlns:p14="http://schemas.microsoft.com/office/powerpoint/2010/main" val="164867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302E96B-70B5-41EA-8D76-DF822AB9DA2B}"/>
              </a:ext>
            </a:extLst>
          </p:cNvPr>
          <p:cNvGrpSpPr/>
          <p:nvPr/>
        </p:nvGrpSpPr>
        <p:grpSpPr>
          <a:xfrm>
            <a:off x="9906000" y="404415"/>
            <a:ext cx="1655306" cy="1114809"/>
            <a:chOff x="8010139" y="335927"/>
            <a:chExt cx="3296422" cy="2223968"/>
          </a:xfrm>
        </p:grpSpPr>
        <p:pic>
          <p:nvPicPr>
            <p:cNvPr id="27" name="Picture 26" descr="A close up of a logo&#10;&#10;Description automatically generated">
              <a:extLst>
                <a:ext uri="{FF2B5EF4-FFF2-40B4-BE49-F238E27FC236}">
                  <a16:creationId xmlns:a16="http://schemas.microsoft.com/office/drawing/2014/main" id="{7330C46B-50EA-4F61-999F-631BF8368D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0139" y="898420"/>
              <a:ext cx="2877322" cy="1661475"/>
            </a:xfrm>
            <a:prstGeom prst="rect">
              <a:avLst/>
            </a:prstGeom>
          </p:spPr>
        </p:pic>
        <p:pic>
          <p:nvPicPr>
            <p:cNvPr id="29" name="Picture 28" descr="A picture containing drawing, sign&#10;&#10;Description automatically generated">
              <a:extLst>
                <a:ext uri="{FF2B5EF4-FFF2-40B4-BE49-F238E27FC236}">
                  <a16:creationId xmlns:a16="http://schemas.microsoft.com/office/drawing/2014/main" id="{AEDA3B67-8B85-42A5-ABBA-9D25A9CDA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5581" y="335927"/>
              <a:ext cx="1080980" cy="1073773"/>
            </a:xfrm>
            <a:prstGeom prst="rect">
              <a:avLst/>
            </a:prstGeom>
          </p:spPr>
        </p:pic>
      </p:grpSp>
      <p:pic>
        <p:nvPicPr>
          <p:cNvPr id="7" name="Picture 6" descr="Businesswoman looking out of window">
            <a:extLst>
              <a:ext uri="{FF2B5EF4-FFF2-40B4-BE49-F238E27FC236}">
                <a16:creationId xmlns:a16="http://schemas.microsoft.com/office/drawing/2014/main" id="{F0ABBC1E-C794-4B1D-AF94-B68939D533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924997"/>
            <a:ext cx="5349673" cy="3570803"/>
          </a:xfrm>
          <a:prstGeom prst="rect">
            <a:avLst/>
          </a:prstGeom>
        </p:spPr>
      </p:pic>
      <p:sp>
        <p:nvSpPr>
          <p:cNvPr id="40" name="TextBox 39">
            <a:extLst>
              <a:ext uri="{FF2B5EF4-FFF2-40B4-BE49-F238E27FC236}">
                <a16:creationId xmlns:a16="http://schemas.microsoft.com/office/drawing/2014/main" id="{AE9356B5-1E45-4594-9551-AF4412BFCD15}"/>
              </a:ext>
            </a:extLst>
          </p:cNvPr>
          <p:cNvSpPr txBox="1"/>
          <p:nvPr/>
        </p:nvSpPr>
        <p:spPr>
          <a:xfrm>
            <a:off x="5639365" y="2450816"/>
            <a:ext cx="5513857" cy="3785652"/>
          </a:xfrm>
          <a:prstGeom prst="rect">
            <a:avLst/>
          </a:prstGeom>
          <a:noFill/>
        </p:spPr>
        <p:txBody>
          <a:bodyPr wrap="square" rtlCol="0">
            <a:spAutoFit/>
          </a:bodyPr>
          <a:lstStyle/>
          <a:p>
            <a:r>
              <a:rPr lang="en-US" sz="2000" b="1" dirty="0">
                <a:solidFill>
                  <a:schemeClr val="bg1">
                    <a:lumMod val="50000"/>
                    <a:lumOff val="50000"/>
                  </a:schemeClr>
                </a:solidFill>
              </a:rPr>
              <a:t>These systems can </a:t>
            </a:r>
            <a:r>
              <a:rPr lang="en-US" sz="2000" b="1" dirty="0">
                <a:solidFill>
                  <a:srgbClr val="C00000"/>
                </a:solidFill>
              </a:rPr>
              <a:t>increase the chance of survival and success</a:t>
            </a:r>
            <a:r>
              <a:rPr lang="en-US" sz="2000" b="1" dirty="0">
                <a:solidFill>
                  <a:schemeClr val="bg1">
                    <a:lumMod val="50000"/>
                    <a:lumOff val="50000"/>
                  </a:schemeClr>
                </a:solidFill>
              </a:rPr>
              <a:t> of businesses &amp; investors by </a:t>
            </a:r>
            <a:r>
              <a:rPr lang="en-US" sz="2000" b="1" dirty="0">
                <a:solidFill>
                  <a:srgbClr val="C00000"/>
                </a:solidFill>
              </a:rPr>
              <a:t>reducing time of project completion &amp; capital investment</a:t>
            </a:r>
          </a:p>
          <a:p>
            <a:endParaRPr lang="en-US" sz="2000" b="1" dirty="0">
              <a:solidFill>
                <a:schemeClr val="bg1">
                  <a:lumMod val="50000"/>
                  <a:lumOff val="50000"/>
                </a:schemeClr>
              </a:solidFill>
            </a:endParaRPr>
          </a:p>
          <a:p>
            <a:r>
              <a:rPr lang="en-US" sz="2000" b="1" dirty="0">
                <a:solidFill>
                  <a:schemeClr val="bg1">
                    <a:lumMod val="50000"/>
                    <a:lumOff val="50000"/>
                  </a:schemeClr>
                </a:solidFill>
              </a:rPr>
              <a:t>while </a:t>
            </a:r>
            <a:r>
              <a:rPr lang="en-US" sz="2000" b="1" dirty="0">
                <a:solidFill>
                  <a:srgbClr val="C00000"/>
                </a:solidFill>
              </a:rPr>
              <a:t>delivering contemporary &amp; maintenance free interiors </a:t>
            </a:r>
            <a:r>
              <a:rPr lang="en-US" sz="2000" b="1" dirty="0">
                <a:solidFill>
                  <a:schemeClr val="bg1">
                    <a:lumMod val="50000"/>
                    <a:lumOff val="50000"/>
                  </a:schemeClr>
                </a:solidFill>
              </a:rPr>
              <a:t>which is</a:t>
            </a:r>
          </a:p>
          <a:p>
            <a:endParaRPr lang="en-US" sz="2000" b="1" dirty="0">
              <a:solidFill>
                <a:schemeClr val="bg1">
                  <a:lumMod val="50000"/>
                  <a:lumOff val="50000"/>
                </a:schemeClr>
              </a:solidFill>
            </a:endParaRPr>
          </a:p>
          <a:p>
            <a:r>
              <a:rPr lang="en-US" sz="2000" b="1" dirty="0">
                <a:solidFill>
                  <a:srgbClr val="C00000"/>
                </a:solidFill>
              </a:rPr>
              <a:t>customized as per requirements </a:t>
            </a:r>
            <a:r>
              <a:rPr lang="en-US" sz="2000" b="1" dirty="0">
                <a:solidFill>
                  <a:schemeClr val="bg1">
                    <a:lumMod val="50000"/>
                    <a:lumOff val="50000"/>
                  </a:schemeClr>
                </a:solidFill>
              </a:rPr>
              <a:t>of all stake holders as well which is </a:t>
            </a:r>
          </a:p>
          <a:p>
            <a:endParaRPr lang="en-US" sz="2000" b="1" dirty="0">
              <a:solidFill>
                <a:schemeClr val="bg1">
                  <a:lumMod val="50000"/>
                  <a:lumOff val="50000"/>
                </a:schemeClr>
              </a:solidFill>
            </a:endParaRPr>
          </a:p>
          <a:p>
            <a:r>
              <a:rPr lang="en-US" sz="2000" b="1" dirty="0">
                <a:solidFill>
                  <a:srgbClr val="C00000"/>
                </a:solidFill>
              </a:rPr>
              <a:t>Modifiable / relocatable to serve their future requirements </a:t>
            </a:r>
          </a:p>
        </p:txBody>
      </p:sp>
      <p:sp>
        <p:nvSpPr>
          <p:cNvPr id="2" name="TextBox 1">
            <a:extLst>
              <a:ext uri="{FF2B5EF4-FFF2-40B4-BE49-F238E27FC236}">
                <a16:creationId xmlns:a16="http://schemas.microsoft.com/office/drawing/2014/main" id="{D1C8D00D-F5FF-4355-8BD8-DF2C945BC81A}"/>
              </a:ext>
            </a:extLst>
          </p:cNvPr>
          <p:cNvSpPr txBox="1"/>
          <p:nvPr/>
        </p:nvSpPr>
        <p:spPr>
          <a:xfrm>
            <a:off x="381000" y="3327979"/>
            <a:ext cx="4868656"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6000" dirty="0">
                <a:latin typeface="Bodoni MT Condensed" panose="02070606080606020203" pitchFamily="18" charset="0"/>
              </a:rPr>
              <a:t>Business &amp; Investors</a:t>
            </a:r>
            <a:endParaRPr lang="en-US" sz="6000" dirty="0"/>
          </a:p>
        </p:txBody>
      </p:sp>
    </p:spTree>
    <p:extLst>
      <p:ext uri="{BB962C8B-B14F-4D97-AF65-F5344CB8AC3E}">
        <p14:creationId xmlns:p14="http://schemas.microsoft.com/office/powerpoint/2010/main" val="337793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0CE2E0-9BC9-4AEE-A842-BD907BA8F3A1}"/>
              </a:ext>
            </a:extLst>
          </p:cNvPr>
          <p:cNvSpPr txBox="1"/>
          <p:nvPr/>
        </p:nvSpPr>
        <p:spPr>
          <a:xfrm>
            <a:off x="781050" y="3352800"/>
            <a:ext cx="10629900" cy="1846659"/>
          </a:xfrm>
          <a:prstGeom prst="rect">
            <a:avLst/>
          </a:prstGeom>
          <a:noFill/>
        </p:spPr>
        <p:txBody>
          <a:bodyPr wrap="square" rtlCol="0">
            <a:spAutoFit/>
          </a:bodyPr>
          <a:lstStyle/>
          <a:p>
            <a:pPr algn="ctr"/>
            <a:r>
              <a:rPr lang="en-US" sz="2400" b="1" dirty="0">
                <a:solidFill>
                  <a:schemeClr val="bg1"/>
                </a:solidFill>
              </a:rPr>
              <a:t>Baffle ceilings </a:t>
            </a:r>
            <a:r>
              <a:rPr lang="en-US" sz="2400" dirty="0">
                <a:solidFill>
                  <a:schemeClr val="bg1">
                    <a:lumMod val="50000"/>
                    <a:lumOff val="50000"/>
                  </a:schemeClr>
                </a:solidFill>
              </a:rPr>
              <a:t>| </a:t>
            </a:r>
            <a:r>
              <a:rPr lang="en-US" sz="2400" dirty="0">
                <a:solidFill>
                  <a:schemeClr val="accent6">
                    <a:lumMod val="75000"/>
                  </a:schemeClr>
                </a:solidFill>
              </a:rPr>
              <a:t>Ceiling trap doors </a:t>
            </a:r>
            <a:r>
              <a:rPr lang="en-US" sz="2400" dirty="0">
                <a:solidFill>
                  <a:schemeClr val="bg1">
                    <a:lumMod val="50000"/>
                    <a:lumOff val="50000"/>
                  </a:schemeClr>
                </a:solidFill>
              </a:rPr>
              <a:t>| </a:t>
            </a:r>
            <a:r>
              <a:rPr lang="en-US" sz="2400" b="1" dirty="0">
                <a:solidFill>
                  <a:schemeClr val="bg1"/>
                </a:solidFill>
              </a:rPr>
              <a:t>Glass Partitions </a:t>
            </a:r>
            <a:r>
              <a:rPr lang="en-US" sz="2400" dirty="0">
                <a:solidFill>
                  <a:schemeClr val="bg1">
                    <a:lumMod val="50000"/>
                    <a:lumOff val="50000"/>
                  </a:schemeClr>
                </a:solidFill>
              </a:rPr>
              <a:t>| </a:t>
            </a:r>
            <a:r>
              <a:rPr lang="en-US" sz="2400" dirty="0">
                <a:solidFill>
                  <a:schemeClr val="accent6">
                    <a:lumMod val="75000"/>
                  </a:schemeClr>
                </a:solidFill>
              </a:rPr>
              <a:t>Demountable solid partitions</a:t>
            </a:r>
          </a:p>
          <a:p>
            <a:pPr algn="ctr"/>
            <a:r>
              <a:rPr lang="en-US" sz="2400" b="1" dirty="0">
                <a:solidFill>
                  <a:schemeClr val="bg1"/>
                </a:solidFill>
              </a:rPr>
              <a:t>Paneling</a:t>
            </a:r>
            <a:r>
              <a:rPr lang="en-US" sz="2400" dirty="0">
                <a:solidFill>
                  <a:schemeClr val="bg1">
                    <a:lumMod val="50000"/>
                    <a:lumOff val="50000"/>
                  </a:schemeClr>
                </a:solidFill>
              </a:rPr>
              <a:t> | </a:t>
            </a:r>
            <a:r>
              <a:rPr lang="en-US" sz="2400" dirty="0">
                <a:solidFill>
                  <a:schemeClr val="accent6">
                    <a:lumMod val="75000"/>
                  </a:schemeClr>
                </a:solidFill>
              </a:rPr>
              <a:t>Workstation leg systems &amp; accessories</a:t>
            </a:r>
          </a:p>
          <a:p>
            <a:pPr algn="ctr"/>
            <a:r>
              <a:rPr lang="en-US" sz="2400" dirty="0">
                <a:solidFill>
                  <a:schemeClr val="accent6">
                    <a:lumMod val="75000"/>
                  </a:schemeClr>
                </a:solidFill>
              </a:rPr>
              <a:t>Floor junction box </a:t>
            </a:r>
            <a:r>
              <a:rPr lang="en-US" sz="2400" dirty="0">
                <a:solidFill>
                  <a:schemeClr val="bg1">
                    <a:lumMod val="50000"/>
                    <a:lumOff val="50000"/>
                  </a:schemeClr>
                </a:solidFill>
              </a:rPr>
              <a:t>| </a:t>
            </a:r>
            <a:r>
              <a:rPr lang="en-US" sz="2400" b="1" dirty="0">
                <a:solidFill>
                  <a:schemeClr val="bg1"/>
                </a:solidFill>
              </a:rPr>
              <a:t>Electric floor box </a:t>
            </a:r>
            <a:r>
              <a:rPr lang="en-US" sz="2400" dirty="0">
                <a:solidFill>
                  <a:schemeClr val="bg1">
                    <a:lumMod val="50000"/>
                    <a:lumOff val="50000"/>
                  </a:schemeClr>
                </a:solidFill>
              </a:rPr>
              <a:t>| </a:t>
            </a:r>
            <a:r>
              <a:rPr lang="en-US" sz="2400" dirty="0">
                <a:solidFill>
                  <a:schemeClr val="accent6">
                    <a:lumMod val="75000"/>
                  </a:schemeClr>
                </a:solidFill>
              </a:rPr>
              <a:t>Floor raceways</a:t>
            </a:r>
          </a:p>
          <a:p>
            <a:pPr algn="ctr"/>
            <a:r>
              <a:rPr lang="en-US" sz="2400" b="1" dirty="0">
                <a:solidFill>
                  <a:schemeClr val="bg1"/>
                </a:solidFill>
              </a:rPr>
              <a:t>Open frame </a:t>
            </a:r>
            <a:r>
              <a:rPr lang="en-US" sz="2400" dirty="0">
                <a:solidFill>
                  <a:schemeClr val="accent6">
                    <a:lumMod val="75000"/>
                  </a:schemeClr>
                </a:solidFill>
              </a:rPr>
              <a:t>rack systems – CTR </a:t>
            </a:r>
            <a:r>
              <a:rPr lang="en-US" sz="2400" dirty="0" err="1">
                <a:solidFill>
                  <a:schemeClr val="accent6">
                    <a:lumMod val="75000"/>
                  </a:schemeClr>
                </a:solidFill>
              </a:rPr>
              <a:t>CDR</a:t>
            </a:r>
            <a:r>
              <a:rPr lang="en-US" sz="2400" dirty="0">
                <a:solidFill>
                  <a:schemeClr val="accent6">
                    <a:lumMod val="75000"/>
                  </a:schemeClr>
                </a:solidFill>
              </a:rPr>
              <a:t> </a:t>
            </a:r>
            <a:r>
              <a:rPr lang="en-US" sz="2400" b="1" dirty="0">
                <a:solidFill>
                  <a:schemeClr val="bg1"/>
                </a:solidFill>
              </a:rPr>
              <a:t>Racks Partitions</a:t>
            </a:r>
          </a:p>
          <a:p>
            <a:pPr algn="ctr"/>
            <a:r>
              <a:rPr lang="en-US" dirty="0">
                <a:solidFill>
                  <a:schemeClr val="bg1">
                    <a:lumMod val="50000"/>
                    <a:lumOff val="50000"/>
                  </a:schemeClr>
                </a:solidFill>
              </a:rPr>
              <a:t> </a:t>
            </a:r>
          </a:p>
        </p:txBody>
      </p:sp>
      <p:sp>
        <p:nvSpPr>
          <p:cNvPr id="8" name="TextBox 7">
            <a:extLst>
              <a:ext uri="{FF2B5EF4-FFF2-40B4-BE49-F238E27FC236}">
                <a16:creationId xmlns:a16="http://schemas.microsoft.com/office/drawing/2014/main" id="{902D3061-0919-4BD1-9332-B746875BDB50}"/>
              </a:ext>
            </a:extLst>
          </p:cNvPr>
          <p:cNvSpPr txBox="1"/>
          <p:nvPr/>
        </p:nvSpPr>
        <p:spPr>
          <a:xfrm>
            <a:off x="647700" y="5029200"/>
            <a:ext cx="10896600"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600" dirty="0">
                <a:solidFill>
                  <a:schemeClr val="accent6">
                    <a:lumMod val="75000"/>
                  </a:schemeClr>
                </a:solidFill>
                <a:latin typeface="Bodoni MT Condensed" panose="02070606080606020203" pitchFamily="18" charset="0"/>
              </a:rPr>
              <a:t>widest range of modular interior systems</a:t>
            </a:r>
            <a:endParaRPr lang="en-US" sz="6600" dirty="0">
              <a:solidFill>
                <a:srgbClr val="FFC000"/>
              </a:solidFill>
            </a:endParaRPr>
          </a:p>
        </p:txBody>
      </p:sp>
      <p:pic>
        <p:nvPicPr>
          <p:cNvPr id="9" name="Picture 8" descr="A close up of a logo&#10;&#10;Description automatically generated">
            <a:extLst>
              <a:ext uri="{FF2B5EF4-FFF2-40B4-BE49-F238E27FC236}">
                <a16:creationId xmlns:a16="http://schemas.microsoft.com/office/drawing/2014/main" id="{E93BB623-41D6-4802-9B99-F0B6ADFCA9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1614" y="844392"/>
            <a:ext cx="2823586" cy="1630445"/>
          </a:xfrm>
          <a:prstGeom prst="rect">
            <a:avLst/>
          </a:prstGeom>
        </p:spPr>
      </p:pic>
      <p:pic>
        <p:nvPicPr>
          <p:cNvPr id="11" name="Graphic 10" descr="Play">
            <a:extLst>
              <a:ext uri="{FF2B5EF4-FFF2-40B4-BE49-F238E27FC236}">
                <a16:creationId xmlns:a16="http://schemas.microsoft.com/office/drawing/2014/main" id="{D9275A8D-DF33-4FA7-85CF-EF40445DC27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63287" y="5211127"/>
            <a:ext cx="695325" cy="914400"/>
          </a:xfrm>
          <a:prstGeom prst="rect">
            <a:avLst/>
          </a:prstGeom>
        </p:spPr>
      </p:pic>
      <p:pic>
        <p:nvPicPr>
          <p:cNvPr id="12" name="Graphic 11" descr="Play">
            <a:extLst>
              <a:ext uri="{FF2B5EF4-FFF2-40B4-BE49-F238E27FC236}">
                <a16:creationId xmlns:a16="http://schemas.microsoft.com/office/drawing/2014/main" id="{6749E793-6568-43F6-88F0-FCDB8BF731D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433388" y="5199459"/>
            <a:ext cx="695325" cy="914400"/>
          </a:xfrm>
          <a:prstGeom prst="rect">
            <a:avLst/>
          </a:prstGeom>
        </p:spPr>
      </p:pic>
    </p:spTree>
    <p:extLst>
      <p:ext uri="{BB962C8B-B14F-4D97-AF65-F5344CB8AC3E}">
        <p14:creationId xmlns:p14="http://schemas.microsoft.com/office/powerpoint/2010/main" val="2055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oom filled with furniture and a large window&#10;&#10;Description automatically generated">
            <a:extLst>
              <a:ext uri="{FF2B5EF4-FFF2-40B4-BE49-F238E27FC236}">
                <a16:creationId xmlns:a16="http://schemas.microsoft.com/office/drawing/2014/main" id="{BAF7E118-B60B-428B-AB6A-831AF087F5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200" y="457200"/>
            <a:ext cx="2286000" cy="4137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A large room&#10;&#10;Description automatically generated">
            <a:extLst>
              <a:ext uri="{FF2B5EF4-FFF2-40B4-BE49-F238E27FC236}">
                <a16:creationId xmlns:a16="http://schemas.microsoft.com/office/drawing/2014/main" id="{D4A4E921-8A19-47C5-9D11-7CBD1CA2A1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E34F055-5299-48D2-B800-F0E9A7A966D8}"/>
              </a:ext>
            </a:extLst>
          </p:cNvPr>
          <p:cNvSpPr txBox="1">
            <a:spLocks/>
          </p:cNvSpPr>
          <p:nvPr/>
        </p:nvSpPr>
        <p:spPr>
          <a:xfrm>
            <a:off x="8077200" y="5791200"/>
            <a:ext cx="41148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Glass partitions</a:t>
            </a:r>
            <a:endParaRPr lang="en-US" sz="8000" b="1" dirty="0">
              <a:solidFill>
                <a:srgbClr val="FFFFFF"/>
              </a:solidFill>
              <a:effectLst>
                <a:outerShdw blurRad="50800" dist="38100" dir="18900000" algn="bl" rotWithShape="0">
                  <a:prstClr val="black">
                    <a:alpha val="40000"/>
                  </a:prstClr>
                </a:outerShdw>
              </a:effectLst>
              <a:latin typeface="+mn-lt"/>
            </a:endParaRPr>
          </a:p>
        </p:txBody>
      </p:sp>
    </p:spTree>
    <p:extLst>
      <p:ext uri="{BB962C8B-B14F-4D97-AF65-F5344CB8AC3E}">
        <p14:creationId xmlns:p14="http://schemas.microsoft.com/office/powerpoint/2010/main" val="255558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B98E57-634B-49B6-B5A5-083DB54679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7"/>
          <a:stretch/>
        </p:blipFill>
        <p:spPr>
          <a:xfrm>
            <a:off x="0" y="0"/>
            <a:ext cx="12192000" cy="6858000"/>
          </a:xfrm>
          <a:prstGeom prst="rect">
            <a:avLst/>
          </a:prstGeom>
        </p:spPr>
      </p:pic>
      <p:sp>
        <p:nvSpPr>
          <p:cNvPr id="10" name="Title 1">
            <a:extLst>
              <a:ext uri="{FF2B5EF4-FFF2-40B4-BE49-F238E27FC236}">
                <a16:creationId xmlns:a16="http://schemas.microsoft.com/office/drawing/2014/main" id="{C37DB8CF-DA0B-46BF-ABCC-D934E8D735BC}"/>
              </a:ext>
            </a:extLst>
          </p:cNvPr>
          <p:cNvSpPr txBox="1">
            <a:spLocks/>
          </p:cNvSpPr>
          <p:nvPr/>
        </p:nvSpPr>
        <p:spPr>
          <a:xfrm>
            <a:off x="8077200" y="5791200"/>
            <a:ext cx="41148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Glass partitions</a:t>
            </a:r>
            <a:endParaRPr lang="en-US" sz="8000" b="1" dirty="0">
              <a:solidFill>
                <a:srgbClr val="FFFFFF"/>
              </a:solidFill>
              <a:effectLst>
                <a:outerShdw blurRad="50800" dist="38100" dir="18900000" algn="bl" rotWithShape="0">
                  <a:prstClr val="black">
                    <a:alpha val="40000"/>
                  </a:prstClr>
                </a:outerShdw>
              </a:effectLst>
              <a:latin typeface="+mn-lt"/>
            </a:endParaRPr>
          </a:p>
        </p:txBody>
      </p:sp>
    </p:spTree>
    <p:extLst>
      <p:ext uri="{BB962C8B-B14F-4D97-AF65-F5344CB8AC3E}">
        <p14:creationId xmlns:p14="http://schemas.microsoft.com/office/powerpoint/2010/main" val="414462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building, table, ceiling&#10;&#10;Description automatically generated">
            <a:extLst>
              <a:ext uri="{FF2B5EF4-FFF2-40B4-BE49-F238E27FC236}">
                <a16:creationId xmlns:a16="http://schemas.microsoft.com/office/drawing/2014/main" id="{F85C90DB-9E90-4D82-9C86-C13706C0D9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2778"/>
            <a:ext cx="4701927"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A group of people in a room&#10;&#10;Description automatically generated">
            <a:extLst>
              <a:ext uri="{FF2B5EF4-FFF2-40B4-BE49-F238E27FC236}">
                <a16:creationId xmlns:a16="http://schemas.microsoft.com/office/drawing/2014/main" id="{876EA86D-47D7-428D-AEBC-1871A6182E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4400" y="0"/>
            <a:ext cx="7467600" cy="6858000"/>
          </a:xfrm>
          <a:prstGeom prst="rect">
            <a:avLst/>
          </a:prstGeom>
        </p:spPr>
      </p:pic>
      <p:sp>
        <p:nvSpPr>
          <p:cNvPr id="9" name="Title 1">
            <a:extLst>
              <a:ext uri="{FF2B5EF4-FFF2-40B4-BE49-F238E27FC236}">
                <a16:creationId xmlns:a16="http://schemas.microsoft.com/office/drawing/2014/main" id="{ED9022D8-810B-42B3-B63E-D1D7481878CF}"/>
              </a:ext>
            </a:extLst>
          </p:cNvPr>
          <p:cNvSpPr txBox="1">
            <a:spLocks/>
          </p:cNvSpPr>
          <p:nvPr/>
        </p:nvSpPr>
        <p:spPr>
          <a:xfrm>
            <a:off x="8077200" y="5791200"/>
            <a:ext cx="4114800" cy="762000"/>
          </a:xfrm>
          <a:prstGeom prst="rect">
            <a:avLst/>
          </a:prstGeom>
          <a:solidFill>
            <a:schemeClr val="bg1"/>
          </a:solidFill>
          <a:effectLst/>
        </p:spPr>
        <p:txBody>
          <a:bodyPr vert="horz" lIns="91440" tIns="45720" rIns="91440" bIns="45720" rtlCol="0" anchor="ctr">
            <a:no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cap="none" dirty="0">
                <a:ln w="0"/>
                <a:solidFill>
                  <a:srgbClr val="FFFFFF"/>
                </a:solidFill>
                <a:effectLst>
                  <a:outerShdw blurRad="50800" dist="38100" dir="18900000" algn="bl" rotWithShape="0">
                    <a:prstClr val="black">
                      <a:alpha val="40000"/>
                    </a:prstClr>
                  </a:outerShdw>
                </a:effectLst>
                <a:latin typeface="Univers Condensed" panose="020B0506020202050204" pitchFamily="34" charset="0"/>
              </a:rPr>
              <a:t>Glass partitions</a:t>
            </a:r>
            <a:endParaRPr lang="en-US" sz="8000" b="1" dirty="0">
              <a:solidFill>
                <a:srgbClr val="FFFFFF"/>
              </a:solidFill>
              <a:effectLst>
                <a:outerShdw blurRad="50800" dist="38100" dir="18900000" algn="bl" rotWithShape="0">
                  <a:prstClr val="black">
                    <a:alpha val="40000"/>
                  </a:prstClr>
                </a:outerShdw>
              </a:effectLst>
              <a:latin typeface="+mn-lt"/>
            </a:endParaRPr>
          </a:p>
        </p:txBody>
      </p:sp>
      <p:sp>
        <p:nvSpPr>
          <p:cNvPr id="7" name="Rectangle 6">
            <a:extLst>
              <a:ext uri="{FF2B5EF4-FFF2-40B4-BE49-F238E27FC236}">
                <a16:creationId xmlns:a16="http://schemas.microsoft.com/office/drawing/2014/main" id="{85718AAB-D4C1-4EED-8827-4E50032E53E3}"/>
              </a:ext>
            </a:extLst>
          </p:cNvPr>
          <p:cNvSpPr/>
          <p:nvPr/>
        </p:nvSpPr>
        <p:spPr>
          <a:xfrm>
            <a:off x="10668000" y="533400"/>
            <a:ext cx="7620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descr="A picture containing drawing, sign&#10;&#10;Description automatically generated">
            <a:extLst>
              <a:ext uri="{FF2B5EF4-FFF2-40B4-BE49-F238E27FC236}">
                <a16:creationId xmlns:a16="http://schemas.microsoft.com/office/drawing/2014/main" id="{7D2C753E-8032-43CD-A262-8C4CB5D68A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3055" y="561591"/>
            <a:ext cx="691228" cy="685414"/>
          </a:xfrm>
          <a:prstGeom prst="rect">
            <a:avLst/>
          </a:prstGeom>
        </p:spPr>
      </p:pic>
      <p:grpSp>
        <p:nvGrpSpPr>
          <p:cNvPr id="24" name="Group 23">
            <a:extLst>
              <a:ext uri="{FF2B5EF4-FFF2-40B4-BE49-F238E27FC236}">
                <a16:creationId xmlns:a16="http://schemas.microsoft.com/office/drawing/2014/main" id="{27100093-1B13-428D-B543-A4EF1FA2E80E}"/>
              </a:ext>
            </a:extLst>
          </p:cNvPr>
          <p:cNvGrpSpPr/>
          <p:nvPr/>
        </p:nvGrpSpPr>
        <p:grpSpPr>
          <a:xfrm>
            <a:off x="228600" y="228600"/>
            <a:ext cx="4267200" cy="6477000"/>
            <a:chOff x="228600" y="228600"/>
            <a:chExt cx="4267200" cy="6477000"/>
          </a:xfrm>
        </p:grpSpPr>
        <p:sp>
          <p:nvSpPr>
            <p:cNvPr id="2" name="Rectangle 1">
              <a:extLst>
                <a:ext uri="{FF2B5EF4-FFF2-40B4-BE49-F238E27FC236}">
                  <a16:creationId xmlns:a16="http://schemas.microsoft.com/office/drawing/2014/main" id="{1AB3D82C-A436-487B-86BB-C46F0C3A8432}"/>
                </a:ext>
              </a:extLst>
            </p:cNvPr>
            <p:cNvSpPr/>
            <p:nvPr/>
          </p:nvSpPr>
          <p:spPr>
            <a:xfrm>
              <a:off x="228600" y="228600"/>
              <a:ext cx="4267200" cy="6477000"/>
            </a:xfrm>
            <a:prstGeom prst="rect">
              <a:avLst/>
            </a:prstGeom>
            <a:solidFill>
              <a:srgbClr val="000000">
                <a:alpha val="47843"/>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9231692-99A9-4D59-8AF1-107180C5F7A6}"/>
                </a:ext>
              </a:extLst>
            </p:cNvPr>
            <p:cNvGrpSpPr/>
            <p:nvPr/>
          </p:nvGrpSpPr>
          <p:grpSpPr>
            <a:xfrm>
              <a:off x="587127" y="609600"/>
              <a:ext cx="3603873" cy="1229737"/>
              <a:chOff x="587127" y="609600"/>
              <a:chExt cx="3603873" cy="1229737"/>
            </a:xfrm>
          </p:grpSpPr>
          <p:sp>
            <p:nvSpPr>
              <p:cNvPr id="3" name="TextBox 2">
                <a:extLst>
                  <a:ext uri="{FF2B5EF4-FFF2-40B4-BE49-F238E27FC236}">
                    <a16:creationId xmlns:a16="http://schemas.microsoft.com/office/drawing/2014/main" id="{C9F068E0-E83E-41F7-A1EF-F534F847430D}"/>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High performance</a:t>
                </a:r>
              </a:p>
            </p:txBody>
          </p:sp>
          <p:sp>
            <p:nvSpPr>
              <p:cNvPr id="10" name="TextBox 9">
                <a:extLst>
                  <a:ext uri="{FF2B5EF4-FFF2-40B4-BE49-F238E27FC236}">
                    <a16:creationId xmlns:a16="http://schemas.microsoft.com/office/drawing/2014/main" id="{E12C60C4-FA71-435B-A1D1-988C16CEE972}"/>
                  </a:ext>
                </a:extLst>
              </p:cNvPr>
              <p:cNvSpPr txBox="1"/>
              <p:nvPr/>
            </p:nvSpPr>
            <p:spPr>
              <a:xfrm>
                <a:off x="587127" y="1193006"/>
                <a:ext cx="3581400" cy="646331"/>
              </a:xfrm>
              <a:prstGeom prst="rect">
                <a:avLst/>
              </a:prstGeom>
              <a:noFill/>
            </p:spPr>
            <p:txBody>
              <a:bodyPr wrap="square" rtlCol="0">
                <a:spAutoFit/>
              </a:bodyPr>
              <a:lstStyle/>
              <a:p>
                <a:r>
                  <a:rPr lang="en-US" dirty="0"/>
                  <a:t>High acoustic insulation – noise reduction and privacy</a:t>
                </a:r>
              </a:p>
            </p:txBody>
          </p:sp>
        </p:grpSp>
        <p:grpSp>
          <p:nvGrpSpPr>
            <p:cNvPr id="12" name="Group 11">
              <a:extLst>
                <a:ext uri="{FF2B5EF4-FFF2-40B4-BE49-F238E27FC236}">
                  <a16:creationId xmlns:a16="http://schemas.microsoft.com/office/drawing/2014/main" id="{DD0AF65E-3D09-4B5C-BCDF-B0C0AE6719E9}"/>
                </a:ext>
              </a:extLst>
            </p:cNvPr>
            <p:cNvGrpSpPr/>
            <p:nvPr/>
          </p:nvGrpSpPr>
          <p:grpSpPr>
            <a:xfrm>
              <a:off x="549026" y="2057400"/>
              <a:ext cx="3603873" cy="1506736"/>
              <a:chOff x="587127" y="609600"/>
              <a:chExt cx="3603873" cy="1506736"/>
            </a:xfrm>
          </p:grpSpPr>
          <p:sp>
            <p:nvSpPr>
              <p:cNvPr id="13" name="TextBox 12">
                <a:extLst>
                  <a:ext uri="{FF2B5EF4-FFF2-40B4-BE49-F238E27FC236}">
                    <a16:creationId xmlns:a16="http://schemas.microsoft.com/office/drawing/2014/main" id="{5CE2C065-AAF1-4453-9577-5F3BBD9D3FC8}"/>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Modifiable</a:t>
                </a:r>
              </a:p>
            </p:txBody>
          </p:sp>
          <p:sp>
            <p:nvSpPr>
              <p:cNvPr id="14" name="TextBox 13">
                <a:extLst>
                  <a:ext uri="{FF2B5EF4-FFF2-40B4-BE49-F238E27FC236}">
                    <a16:creationId xmlns:a16="http://schemas.microsoft.com/office/drawing/2014/main" id="{2B6F4A13-13E8-4702-9F1F-06B6FA3CB69C}"/>
                  </a:ext>
                </a:extLst>
              </p:cNvPr>
              <p:cNvSpPr txBox="1"/>
              <p:nvPr/>
            </p:nvSpPr>
            <p:spPr>
              <a:xfrm>
                <a:off x="587127" y="1193006"/>
                <a:ext cx="3581400" cy="923330"/>
              </a:xfrm>
              <a:prstGeom prst="rect">
                <a:avLst/>
              </a:prstGeom>
              <a:noFill/>
            </p:spPr>
            <p:txBody>
              <a:bodyPr wrap="square" rtlCol="0">
                <a:spAutoFit/>
              </a:bodyPr>
              <a:lstStyle/>
              <a:p>
                <a:r>
                  <a:rPr lang="en-US" dirty="0"/>
                  <a:t>Single glass can be upgraded to double glass and </a:t>
                </a:r>
                <a:r>
                  <a:rPr lang="en-US" dirty="0" err="1"/>
                  <a:t>VIG</a:t>
                </a:r>
                <a:r>
                  <a:rPr lang="en-US" dirty="0"/>
                  <a:t> glass for more acoustic performance any time</a:t>
                </a:r>
              </a:p>
            </p:txBody>
          </p:sp>
        </p:grpSp>
        <p:grpSp>
          <p:nvGrpSpPr>
            <p:cNvPr id="16" name="Group 15">
              <a:extLst>
                <a:ext uri="{FF2B5EF4-FFF2-40B4-BE49-F238E27FC236}">
                  <a16:creationId xmlns:a16="http://schemas.microsoft.com/office/drawing/2014/main" id="{89C0EEFD-EBC5-4B2D-832A-9C146B367D5B}"/>
                </a:ext>
              </a:extLst>
            </p:cNvPr>
            <p:cNvGrpSpPr/>
            <p:nvPr/>
          </p:nvGrpSpPr>
          <p:grpSpPr>
            <a:xfrm>
              <a:off x="549026" y="3733800"/>
              <a:ext cx="3603873" cy="1506736"/>
              <a:chOff x="587127" y="609600"/>
              <a:chExt cx="3603873" cy="1506736"/>
            </a:xfrm>
          </p:grpSpPr>
          <p:sp>
            <p:nvSpPr>
              <p:cNvPr id="17" name="TextBox 16">
                <a:extLst>
                  <a:ext uri="{FF2B5EF4-FFF2-40B4-BE49-F238E27FC236}">
                    <a16:creationId xmlns:a16="http://schemas.microsoft.com/office/drawing/2014/main" id="{4A157F3D-422C-4FBC-8D1D-70D837653014}"/>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Fast installation</a:t>
                </a:r>
              </a:p>
            </p:txBody>
          </p:sp>
          <p:sp>
            <p:nvSpPr>
              <p:cNvPr id="18" name="TextBox 17">
                <a:extLst>
                  <a:ext uri="{FF2B5EF4-FFF2-40B4-BE49-F238E27FC236}">
                    <a16:creationId xmlns:a16="http://schemas.microsoft.com/office/drawing/2014/main" id="{352D0C8B-B3D9-4FD7-A953-C86E02AB35E5}"/>
                  </a:ext>
                </a:extLst>
              </p:cNvPr>
              <p:cNvSpPr txBox="1"/>
              <p:nvPr/>
            </p:nvSpPr>
            <p:spPr>
              <a:xfrm>
                <a:off x="587127" y="1193006"/>
                <a:ext cx="3581400" cy="923330"/>
              </a:xfrm>
              <a:prstGeom prst="rect">
                <a:avLst/>
              </a:prstGeom>
              <a:noFill/>
            </p:spPr>
            <p:txBody>
              <a:bodyPr wrap="square" rtlCol="0">
                <a:spAutoFit/>
              </a:bodyPr>
              <a:lstStyle/>
              <a:p>
                <a:r>
                  <a:rPr lang="en-US" dirty="0"/>
                  <a:t>Highly engineered sections and joinery can reduce time of installation by half</a:t>
                </a:r>
              </a:p>
            </p:txBody>
          </p:sp>
        </p:grpSp>
        <p:grpSp>
          <p:nvGrpSpPr>
            <p:cNvPr id="20" name="Group 19">
              <a:extLst>
                <a:ext uri="{FF2B5EF4-FFF2-40B4-BE49-F238E27FC236}">
                  <a16:creationId xmlns:a16="http://schemas.microsoft.com/office/drawing/2014/main" id="{C5D4825A-C4A3-434B-9D0D-6B5E0B314608}"/>
                </a:ext>
              </a:extLst>
            </p:cNvPr>
            <p:cNvGrpSpPr/>
            <p:nvPr/>
          </p:nvGrpSpPr>
          <p:grpSpPr>
            <a:xfrm>
              <a:off x="526553" y="5268565"/>
              <a:ext cx="3603873" cy="952738"/>
              <a:chOff x="587127" y="609600"/>
              <a:chExt cx="3603873" cy="952738"/>
            </a:xfrm>
          </p:grpSpPr>
          <p:sp>
            <p:nvSpPr>
              <p:cNvPr id="21" name="TextBox 20">
                <a:extLst>
                  <a:ext uri="{FF2B5EF4-FFF2-40B4-BE49-F238E27FC236}">
                    <a16:creationId xmlns:a16="http://schemas.microsoft.com/office/drawing/2014/main" id="{E9472C1B-708A-48BB-9883-8D7528C98E1C}"/>
                  </a:ext>
                </a:extLst>
              </p:cNvPr>
              <p:cNvSpPr txBox="1"/>
              <p:nvPr/>
            </p:nvSpPr>
            <p:spPr>
              <a:xfrm>
                <a:off x="609600" y="609600"/>
                <a:ext cx="3581400" cy="584775"/>
              </a:xfrm>
              <a:prstGeom prst="rect">
                <a:avLst/>
              </a:prstGeom>
              <a:noFill/>
            </p:spPr>
            <p:txBody>
              <a:bodyPr wrap="square" rtlCol="0">
                <a:spAutoFit/>
              </a:bodyPr>
              <a:lstStyle/>
              <a:p>
                <a:r>
                  <a:rPr lang="en-US" sz="3200" dirty="0">
                    <a:solidFill>
                      <a:srgbClr val="FFCC00"/>
                    </a:solidFill>
                    <a:latin typeface="Bodoni Bd BT" panose="02070803080706020303" pitchFamily="18" charset="0"/>
                  </a:rPr>
                  <a:t>Relocatable</a:t>
                </a:r>
              </a:p>
            </p:txBody>
          </p:sp>
          <p:sp>
            <p:nvSpPr>
              <p:cNvPr id="22" name="TextBox 21">
                <a:extLst>
                  <a:ext uri="{FF2B5EF4-FFF2-40B4-BE49-F238E27FC236}">
                    <a16:creationId xmlns:a16="http://schemas.microsoft.com/office/drawing/2014/main" id="{E943E1CD-9D20-4334-88F5-0F6C71C6C545}"/>
                  </a:ext>
                </a:extLst>
              </p:cNvPr>
              <p:cNvSpPr txBox="1"/>
              <p:nvPr/>
            </p:nvSpPr>
            <p:spPr>
              <a:xfrm>
                <a:off x="587127" y="1193006"/>
                <a:ext cx="3581400" cy="369332"/>
              </a:xfrm>
              <a:prstGeom prst="rect">
                <a:avLst/>
              </a:prstGeom>
              <a:noFill/>
            </p:spPr>
            <p:txBody>
              <a:bodyPr wrap="square" rtlCol="0">
                <a:spAutoFit/>
              </a:bodyPr>
              <a:lstStyle/>
              <a:p>
                <a:endParaRPr lang="en-US" dirty="0"/>
              </a:p>
            </p:txBody>
          </p:sp>
        </p:grpSp>
      </p:grpSp>
      <p:pic>
        <p:nvPicPr>
          <p:cNvPr id="8" name="Graphic 7" descr="Video camera">
            <a:hlinkClick r:id="rId5"/>
            <a:extLst>
              <a:ext uri="{FF2B5EF4-FFF2-40B4-BE49-F238E27FC236}">
                <a16:creationId xmlns:a16="http://schemas.microsoft.com/office/drawing/2014/main" id="{73F65D78-C5B1-4D6C-B7DE-1D48CD87873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82927" y="68446"/>
            <a:ext cx="990600" cy="990600"/>
          </a:xfrm>
          <a:prstGeom prst="rect">
            <a:avLst/>
          </a:prstGeom>
        </p:spPr>
      </p:pic>
      <p:sp>
        <p:nvSpPr>
          <p:cNvPr id="15" name="TextBox 14">
            <a:extLst>
              <a:ext uri="{FF2B5EF4-FFF2-40B4-BE49-F238E27FC236}">
                <a16:creationId xmlns:a16="http://schemas.microsoft.com/office/drawing/2014/main" id="{C07F4872-6C98-4B89-B78D-46A5CFD378BC}"/>
              </a:ext>
            </a:extLst>
          </p:cNvPr>
          <p:cNvSpPr txBox="1"/>
          <p:nvPr/>
        </p:nvSpPr>
        <p:spPr>
          <a:xfrm>
            <a:off x="5101030" y="913284"/>
            <a:ext cx="1124897" cy="954107"/>
          </a:xfrm>
          <a:prstGeom prst="rect">
            <a:avLst/>
          </a:prstGeom>
          <a:noFill/>
        </p:spPr>
        <p:txBody>
          <a:bodyPr wrap="square" rtlCol="0">
            <a:spAutoFit/>
          </a:bodyPr>
          <a:lstStyle/>
          <a:p>
            <a:r>
              <a:rPr lang="en-US" sz="1400" b="1" dirty="0">
                <a:hlinkClick r:id="rId5">
                  <a:extLst>
                    <a:ext uri="{A12FA001-AC4F-418D-AE19-62706E023703}">
                      <ahyp:hlinkClr xmlns:ahyp="http://schemas.microsoft.com/office/drawing/2018/hyperlinkcolor" val="tx"/>
                    </a:ext>
                  </a:extLst>
                </a:hlinkClick>
              </a:rPr>
              <a:t>Click here to Watch product video</a:t>
            </a:r>
            <a:endParaRPr lang="en-US" sz="1400" b="1" dirty="0"/>
          </a:p>
        </p:txBody>
      </p:sp>
      <p:sp>
        <p:nvSpPr>
          <p:cNvPr id="19" name="Rectangle: Rounded Corners 18">
            <a:extLst>
              <a:ext uri="{FF2B5EF4-FFF2-40B4-BE49-F238E27FC236}">
                <a16:creationId xmlns:a16="http://schemas.microsoft.com/office/drawing/2014/main" id="{6BC78E39-B9E5-4A4A-9F57-6B4DA277433F}"/>
              </a:ext>
            </a:extLst>
          </p:cNvPr>
          <p:cNvSpPr/>
          <p:nvPr/>
        </p:nvSpPr>
        <p:spPr>
          <a:xfrm>
            <a:off x="4930527" y="144645"/>
            <a:ext cx="1295400" cy="17227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CCD5CDA-1C39-429E-9CC5-2ED857A0E154}"/>
              </a:ext>
            </a:extLst>
          </p:cNvPr>
          <p:cNvSpPr txBox="1"/>
          <p:nvPr/>
        </p:nvSpPr>
        <p:spPr>
          <a:xfrm>
            <a:off x="8108004" y="5376286"/>
            <a:ext cx="1721796" cy="369332"/>
          </a:xfrm>
          <a:prstGeom prst="rect">
            <a:avLst/>
          </a:prstGeom>
          <a:noFill/>
        </p:spPr>
        <p:txBody>
          <a:bodyPr wrap="square" rtlCol="0">
            <a:spAutoFit/>
          </a:bodyPr>
          <a:lstStyle/>
          <a:p>
            <a:r>
              <a:rPr lang="en-US" dirty="0">
                <a:hlinkClick r:id="rId8">
                  <a:extLst>
                    <a:ext uri="{A12FA001-AC4F-418D-AE19-62706E023703}">
                      <ahyp:hlinkClr xmlns:ahyp="http://schemas.microsoft.com/office/drawing/2018/hyperlinkcolor" val="tx"/>
                    </a:ext>
                  </a:extLst>
                </a:hlinkClick>
              </a:rPr>
              <a:t>Go to webpage</a:t>
            </a:r>
            <a:endParaRPr lang="en-US" dirty="0"/>
          </a:p>
        </p:txBody>
      </p:sp>
      <p:pic>
        <p:nvPicPr>
          <p:cNvPr id="29" name="Graphic 28" descr="Internet">
            <a:hlinkClick r:id="rId8"/>
            <a:extLst>
              <a:ext uri="{FF2B5EF4-FFF2-40B4-BE49-F238E27FC236}">
                <a16:creationId xmlns:a16="http://schemas.microsoft.com/office/drawing/2014/main" id="{92022B41-0849-48C7-ADDF-9CD9EA4BFA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53600" y="5097592"/>
            <a:ext cx="777616" cy="777616"/>
          </a:xfrm>
          <a:prstGeom prst="rect">
            <a:avLst/>
          </a:prstGeom>
        </p:spPr>
      </p:pic>
      <p:sp>
        <p:nvSpPr>
          <p:cNvPr id="31" name="TextBox 30">
            <a:extLst>
              <a:ext uri="{FF2B5EF4-FFF2-40B4-BE49-F238E27FC236}">
                <a16:creationId xmlns:a16="http://schemas.microsoft.com/office/drawing/2014/main" id="{2A8EC054-4A83-4747-82CE-C0B05C46B980}"/>
              </a:ext>
            </a:extLst>
          </p:cNvPr>
          <p:cNvSpPr txBox="1"/>
          <p:nvPr/>
        </p:nvSpPr>
        <p:spPr>
          <a:xfrm>
            <a:off x="8082064" y="4917597"/>
            <a:ext cx="2819400" cy="307777"/>
          </a:xfrm>
          <a:prstGeom prst="rect">
            <a:avLst/>
          </a:prstGeom>
          <a:noFill/>
        </p:spPr>
        <p:txBody>
          <a:bodyPr wrap="square" rtlCol="0">
            <a:spAutoFit/>
          </a:bodyPr>
          <a:lstStyle/>
          <a:p>
            <a:r>
              <a:rPr lang="en-US" sz="1400" i="1" dirty="0"/>
              <a:t>To download go to the webpage</a:t>
            </a:r>
          </a:p>
        </p:txBody>
      </p:sp>
    </p:spTree>
    <p:extLst>
      <p:ext uri="{BB962C8B-B14F-4D97-AF65-F5344CB8AC3E}">
        <p14:creationId xmlns:p14="http://schemas.microsoft.com/office/powerpoint/2010/main" val="4267195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TotalTime>
  <Words>1609</Words>
  <Application>Microsoft Office PowerPoint</Application>
  <PresentationFormat>Widescreen</PresentationFormat>
  <Paragraphs>226</Paragraphs>
  <Slides>30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1" baseType="lpstr">
      <vt:lpstr>Arial</vt:lpstr>
      <vt:lpstr>Avenir LT 55 Roman</vt:lpstr>
      <vt:lpstr>Bodoni Bd BT</vt:lpstr>
      <vt:lpstr>Bodoni MT Condensed</vt:lpstr>
      <vt:lpstr>Calibri</vt:lpstr>
      <vt:lpstr>Calibri Light</vt:lpstr>
      <vt:lpstr>Univers Condensed</vt:lpstr>
      <vt:lpstr>Wingdings</vt:lpstr>
      <vt:lpstr>Celestial</vt:lpstr>
      <vt:lpstr>Acrobat Document</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 Garg</dc:creator>
  <cp:lastModifiedBy>Amit Garg</cp:lastModifiedBy>
  <cp:revision>128</cp:revision>
  <dcterms:created xsi:type="dcterms:W3CDTF">2020-09-01T07:09:02Z</dcterms:created>
  <dcterms:modified xsi:type="dcterms:W3CDTF">2020-09-08T07:59:02Z</dcterms:modified>
</cp:coreProperties>
</file>